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notesMasterIdLst>
    <p:notesMasterId r:id="rId11"/>
  </p:notesMasterIdLst>
  <p:sldIdLst>
    <p:sldId id="257" r:id="rId2"/>
    <p:sldId id="287" r:id="rId3"/>
    <p:sldId id="288" r:id="rId4"/>
    <p:sldId id="278" r:id="rId5"/>
    <p:sldId id="289" r:id="rId6"/>
    <p:sldId id="290" r:id="rId7"/>
    <p:sldId id="281" r:id="rId8"/>
    <p:sldId id="283" r:id="rId9"/>
    <p:sldId id="310" r:id="rId10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6A16"/>
    <a:srgbClr val="7B674D"/>
    <a:srgbClr val="F9EFEB"/>
    <a:srgbClr val="F2E8C6"/>
    <a:srgbClr val="F5E3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0" autoAdjust="0"/>
    <p:restoredTop sz="93056" autoAdjust="0"/>
  </p:normalViewPr>
  <p:slideViewPr>
    <p:cSldViewPr>
      <p:cViewPr varScale="1">
        <p:scale>
          <a:sx n="42" d="100"/>
          <a:sy n="42" d="100"/>
        </p:scale>
        <p:origin x="979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0D4A9F-0A75-364B-ABC8-C3BE31755274}" type="doc">
      <dgm:prSet loTypeId="urn:microsoft.com/office/officeart/2009/3/layout/DescendingProces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CN" altLang="en-US"/>
        </a:p>
      </dgm:t>
    </dgm:pt>
    <dgm:pt modelId="{C566B7E3-B466-7945-A052-BC52DF9B801F}">
      <dgm:prSet phldrT="[文本]" custT="1"/>
      <dgm:spPr/>
      <dgm:t>
        <a:bodyPr/>
        <a:lstStyle/>
        <a:p>
          <a:r>
            <a:rPr kumimoji="1" lang="zh-CN" altLang="en-US" sz="3200" b="1" dirty="0">
              <a:solidFill>
                <a:schemeClr val="tx1"/>
              </a:solidFill>
            </a:rPr>
            <a:t>   </a:t>
          </a:r>
          <a:r>
            <a:rPr kumimoji="1" lang="en-US" altLang="zh-CN" sz="3200" b="1" dirty="0">
              <a:solidFill>
                <a:srgbClr val="C00000"/>
              </a:solidFill>
            </a:rPr>
            <a:t>Specific</a:t>
          </a:r>
          <a:endParaRPr lang="en-US" altLang="zh-CN" sz="5400" dirty="0">
            <a:solidFill>
              <a:srgbClr val="C00000"/>
            </a:solidFill>
          </a:endParaRPr>
        </a:p>
      </dgm:t>
    </dgm:pt>
    <dgm:pt modelId="{C0B269EE-F253-A84F-8D13-8BD5979255A1}" type="parTrans" cxnId="{FD986063-70E9-9E4F-B6D4-BB5BA9B3476B}">
      <dgm:prSet/>
      <dgm:spPr/>
      <dgm:t>
        <a:bodyPr/>
        <a:lstStyle/>
        <a:p>
          <a:endParaRPr lang="zh-CN" altLang="en-US"/>
        </a:p>
      </dgm:t>
    </dgm:pt>
    <dgm:pt modelId="{CD66AE3C-8C7E-8E44-96FE-9C13A8FECA54}" type="sibTrans" cxnId="{FD986063-70E9-9E4F-B6D4-BB5BA9B3476B}">
      <dgm:prSet/>
      <dgm:spPr/>
      <dgm:t>
        <a:bodyPr/>
        <a:lstStyle/>
        <a:p>
          <a:endParaRPr lang="zh-CN" altLang="en-US"/>
        </a:p>
      </dgm:t>
    </dgm:pt>
    <dgm:pt modelId="{9254C377-1FC6-814A-B418-5358937E5863}">
      <dgm:prSet phldrT="[文本]" custT="1"/>
      <dgm:spPr/>
      <dgm:t>
        <a:bodyPr/>
        <a:lstStyle/>
        <a:p>
          <a:r>
            <a:rPr lang="en-US" altLang="zh-CN" sz="3200" dirty="0"/>
            <a:t>   </a:t>
          </a:r>
          <a:r>
            <a:rPr lang="en-US" altLang="zh-CN" sz="3200" b="1" dirty="0">
              <a:solidFill>
                <a:srgbClr val="C00000"/>
              </a:solidFill>
            </a:rPr>
            <a:t>Measurable</a:t>
          </a:r>
          <a:endParaRPr lang="zh-CN" altLang="en-US" sz="3200" dirty="0">
            <a:solidFill>
              <a:srgbClr val="C00000"/>
            </a:solidFill>
          </a:endParaRPr>
        </a:p>
      </dgm:t>
    </dgm:pt>
    <dgm:pt modelId="{99025842-28E0-6F48-9F48-0F77650CD3D9}" type="parTrans" cxnId="{39074155-6A62-B74F-B287-4982D5F1E44C}">
      <dgm:prSet/>
      <dgm:spPr/>
      <dgm:t>
        <a:bodyPr/>
        <a:lstStyle/>
        <a:p>
          <a:endParaRPr lang="zh-CN" altLang="en-US"/>
        </a:p>
      </dgm:t>
    </dgm:pt>
    <dgm:pt modelId="{4CE90070-910D-8A44-8605-126DCFF7AF32}" type="sibTrans" cxnId="{39074155-6A62-B74F-B287-4982D5F1E44C}">
      <dgm:prSet/>
      <dgm:spPr/>
      <dgm:t>
        <a:bodyPr/>
        <a:lstStyle/>
        <a:p>
          <a:endParaRPr lang="zh-CN" altLang="en-US"/>
        </a:p>
      </dgm:t>
    </dgm:pt>
    <dgm:pt modelId="{EF57E7F3-0868-9F47-A2F2-5D42FA905599}">
      <dgm:prSet phldrT="[文本]" custT="1"/>
      <dgm:spPr/>
      <dgm:t>
        <a:bodyPr/>
        <a:lstStyle/>
        <a:p>
          <a:r>
            <a:rPr lang="en-US" altLang="zh-CN" sz="3200" dirty="0">
              <a:solidFill>
                <a:srgbClr val="C00000"/>
              </a:solidFill>
            </a:rPr>
            <a:t>  </a:t>
          </a:r>
          <a:r>
            <a:rPr lang="zh-CN" altLang="en-US" sz="3200" dirty="0">
              <a:solidFill>
                <a:srgbClr val="C00000"/>
              </a:solidFill>
            </a:rPr>
            <a:t> </a:t>
          </a:r>
          <a:r>
            <a:rPr kumimoji="1" lang="en-US" altLang="zh-CN" sz="3200" b="1" dirty="0">
              <a:solidFill>
                <a:srgbClr val="C00000"/>
              </a:solidFill>
            </a:rPr>
            <a:t>Attainable</a:t>
          </a:r>
          <a:endParaRPr lang="zh-CN" altLang="en-US" sz="3200" dirty="0">
            <a:solidFill>
              <a:srgbClr val="C00000"/>
            </a:solidFill>
          </a:endParaRPr>
        </a:p>
      </dgm:t>
    </dgm:pt>
    <dgm:pt modelId="{08153902-0EB5-2443-8E69-253727EB09DC}" type="parTrans" cxnId="{F70647DF-7B02-CA4C-9AF0-E9D063E982C6}">
      <dgm:prSet/>
      <dgm:spPr/>
      <dgm:t>
        <a:bodyPr/>
        <a:lstStyle/>
        <a:p>
          <a:endParaRPr lang="zh-CN" altLang="en-US"/>
        </a:p>
      </dgm:t>
    </dgm:pt>
    <dgm:pt modelId="{D32ADF36-F8F6-0542-B150-5FF92ADBFE61}" type="sibTrans" cxnId="{F70647DF-7B02-CA4C-9AF0-E9D063E982C6}">
      <dgm:prSet/>
      <dgm:spPr/>
      <dgm:t>
        <a:bodyPr/>
        <a:lstStyle/>
        <a:p>
          <a:endParaRPr lang="zh-CN" altLang="en-US"/>
        </a:p>
      </dgm:t>
    </dgm:pt>
    <dgm:pt modelId="{15311B38-D0E7-854F-BC07-50033E9C67C8}">
      <dgm:prSet phldrT="[文本]" custT="1"/>
      <dgm:spPr/>
      <dgm:t>
        <a:bodyPr/>
        <a:lstStyle/>
        <a:p>
          <a:r>
            <a:rPr lang="en-US" altLang="zh-CN" sz="3200" dirty="0">
              <a:solidFill>
                <a:srgbClr val="C00000"/>
              </a:solidFill>
            </a:rPr>
            <a:t>   </a:t>
          </a:r>
          <a:r>
            <a:rPr kumimoji="1" lang="en-US" altLang="zh-CN" sz="3200" b="1" dirty="0">
              <a:solidFill>
                <a:srgbClr val="C00000"/>
              </a:solidFill>
            </a:rPr>
            <a:t>Realistic</a:t>
          </a:r>
          <a:endParaRPr lang="zh-CN" altLang="en-US" sz="3200" dirty="0">
            <a:solidFill>
              <a:srgbClr val="C00000"/>
            </a:solidFill>
          </a:endParaRPr>
        </a:p>
      </dgm:t>
    </dgm:pt>
    <dgm:pt modelId="{71F84B15-2B43-FD4F-AF10-E710AE3244FD}" type="parTrans" cxnId="{4CB5C59F-106F-7A40-B1A4-1DBF7920DD8F}">
      <dgm:prSet/>
      <dgm:spPr/>
      <dgm:t>
        <a:bodyPr/>
        <a:lstStyle/>
        <a:p>
          <a:endParaRPr lang="zh-CN" altLang="en-US"/>
        </a:p>
      </dgm:t>
    </dgm:pt>
    <dgm:pt modelId="{3ADF3CBB-E488-D449-8EC4-2E82ECBE5110}" type="sibTrans" cxnId="{4CB5C59F-106F-7A40-B1A4-1DBF7920DD8F}">
      <dgm:prSet/>
      <dgm:spPr/>
      <dgm:t>
        <a:bodyPr/>
        <a:lstStyle/>
        <a:p>
          <a:endParaRPr lang="zh-CN" altLang="en-US"/>
        </a:p>
      </dgm:t>
    </dgm:pt>
    <dgm:pt modelId="{137B71F4-A696-CD4D-B741-AD2D8FD72A56}">
      <dgm:prSet custT="1"/>
      <dgm:spPr/>
      <dgm:t>
        <a:bodyPr/>
        <a:lstStyle/>
        <a:p>
          <a:r>
            <a:rPr lang="en-US" altLang="zh-CN" sz="3200" dirty="0">
              <a:solidFill>
                <a:srgbClr val="C00000"/>
              </a:solidFill>
            </a:rPr>
            <a:t>   </a:t>
          </a:r>
          <a:r>
            <a:rPr lang="en-US" altLang="zh-CN" sz="3200" b="1" dirty="0">
              <a:solidFill>
                <a:srgbClr val="C00000"/>
              </a:solidFill>
            </a:rPr>
            <a:t>Timely</a:t>
          </a:r>
          <a:endParaRPr lang="zh-CN" altLang="en-US" sz="3200" dirty="0">
            <a:solidFill>
              <a:srgbClr val="C00000"/>
            </a:solidFill>
          </a:endParaRPr>
        </a:p>
      </dgm:t>
    </dgm:pt>
    <dgm:pt modelId="{5E5833A6-E524-654F-B7A7-68A1DBD81CAE}" type="parTrans" cxnId="{F306684C-C3F3-B14B-8969-4F868E749C31}">
      <dgm:prSet/>
      <dgm:spPr/>
      <dgm:t>
        <a:bodyPr/>
        <a:lstStyle/>
        <a:p>
          <a:endParaRPr lang="zh-CN" altLang="en-US"/>
        </a:p>
      </dgm:t>
    </dgm:pt>
    <dgm:pt modelId="{BC1990D9-13BE-A64B-AF14-52983C0D7E8A}" type="sibTrans" cxnId="{F306684C-C3F3-B14B-8969-4F868E749C31}">
      <dgm:prSet/>
      <dgm:spPr/>
      <dgm:t>
        <a:bodyPr/>
        <a:lstStyle/>
        <a:p>
          <a:endParaRPr lang="zh-CN" altLang="en-US"/>
        </a:p>
      </dgm:t>
    </dgm:pt>
    <dgm:pt modelId="{FD0C5D3D-F662-3640-8A4D-29A76865597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altLang="zh-CN" sz="2400" b="0" dirty="0"/>
            <a:t>Reduce the amount of disposable plastic in daily life to reduce the output of plastic waste </a:t>
          </a:r>
          <a:endParaRPr lang="zh-CN" altLang="en-US" sz="2400" b="0" dirty="0"/>
        </a:p>
      </dgm:t>
    </dgm:pt>
    <dgm:pt modelId="{7CCF79E7-A20F-8C4A-87BC-253A6647F09B}" type="parTrans" cxnId="{92F571D9-F351-E74A-8442-8B1B9BAA6E2C}">
      <dgm:prSet/>
      <dgm:spPr/>
      <dgm:t>
        <a:bodyPr/>
        <a:lstStyle/>
        <a:p>
          <a:endParaRPr lang="zh-CN" altLang="en-US"/>
        </a:p>
      </dgm:t>
    </dgm:pt>
    <dgm:pt modelId="{3215E4C6-52C1-164B-B36C-F8F3D2DDEABE}" type="sibTrans" cxnId="{92F571D9-F351-E74A-8442-8B1B9BAA6E2C}">
      <dgm:prSet/>
      <dgm:spPr/>
      <dgm:t>
        <a:bodyPr/>
        <a:lstStyle/>
        <a:p>
          <a:endParaRPr lang="zh-CN" altLang="en-US"/>
        </a:p>
      </dgm:t>
    </dgm:pt>
    <dgm:pt modelId="{F1EC723F-FB4B-7545-8B44-CC799FF88C3E}">
      <dgm:prSet custT="1"/>
      <dgm:spPr/>
      <dgm:t>
        <a:bodyPr/>
        <a:lstStyle/>
        <a:p>
          <a:r>
            <a:rPr lang="en-US" altLang="zh-CN" sz="2400" dirty="0"/>
            <a:t>Increasing the use of products that can partly replace plastic , such as environmentally friendly bags, paper, straws and so on</a:t>
          </a:r>
          <a:endParaRPr lang="zh-CN" altLang="en-US" sz="2400" dirty="0"/>
        </a:p>
      </dgm:t>
    </dgm:pt>
    <dgm:pt modelId="{EA1B8405-66BB-4D41-AFC1-821D9722FC54}" type="parTrans" cxnId="{69819F41-9F87-7044-9981-751B17BECC50}">
      <dgm:prSet/>
      <dgm:spPr/>
      <dgm:t>
        <a:bodyPr/>
        <a:lstStyle/>
        <a:p>
          <a:endParaRPr lang="zh-CN" altLang="en-US"/>
        </a:p>
      </dgm:t>
    </dgm:pt>
    <dgm:pt modelId="{EDF35419-1A68-114E-8B0A-D4F9A4CEA75E}" type="sibTrans" cxnId="{69819F41-9F87-7044-9981-751B17BECC50}">
      <dgm:prSet/>
      <dgm:spPr/>
      <dgm:t>
        <a:bodyPr/>
        <a:lstStyle/>
        <a:p>
          <a:endParaRPr lang="zh-CN" altLang="en-US"/>
        </a:p>
      </dgm:t>
    </dgm:pt>
    <dgm:pt modelId="{35FBEA30-48C9-904E-B3F4-F4F2DA022951}">
      <dgm:prSet custT="1"/>
      <dgm:spPr/>
      <dgm:t>
        <a:bodyPr/>
        <a:lstStyle/>
        <a:p>
          <a:r>
            <a:rPr lang="en-US" altLang="zh-CN" sz="2400" dirty="0"/>
            <a:t>Raising people’s awareness of the hazard of plastic litter. </a:t>
          </a:r>
          <a:endParaRPr lang="zh-CN" altLang="en-US" sz="2400" dirty="0"/>
        </a:p>
      </dgm:t>
    </dgm:pt>
    <dgm:pt modelId="{090D19C3-6903-5F40-B15D-907583AD0234}" type="parTrans" cxnId="{0BABAABC-D60A-D44C-B3E2-E3853C2E459B}">
      <dgm:prSet/>
      <dgm:spPr/>
      <dgm:t>
        <a:bodyPr/>
        <a:lstStyle/>
        <a:p>
          <a:endParaRPr lang="zh-CN" altLang="en-US"/>
        </a:p>
      </dgm:t>
    </dgm:pt>
    <dgm:pt modelId="{DF0105A9-6CB8-4841-B980-312F2049D98A}" type="sibTrans" cxnId="{0BABAABC-D60A-D44C-B3E2-E3853C2E459B}">
      <dgm:prSet/>
      <dgm:spPr/>
      <dgm:t>
        <a:bodyPr/>
        <a:lstStyle/>
        <a:p>
          <a:endParaRPr lang="zh-CN" altLang="en-US"/>
        </a:p>
      </dgm:t>
    </dgm:pt>
    <dgm:pt modelId="{1011FE36-AB5E-2F4F-A28F-EEC230541D0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altLang="zh-CN" sz="2400" dirty="0">
              <a:solidFill>
                <a:schemeClr val="tx1"/>
              </a:solidFill>
            </a:rPr>
            <a:t>Increase the recycle rate of plastic in Brisbane, Australia</a:t>
          </a:r>
          <a:endParaRPr lang="zh-CN" altLang="en-US" sz="2400" dirty="0">
            <a:solidFill>
              <a:schemeClr val="tx1"/>
            </a:solidFill>
          </a:endParaRPr>
        </a:p>
      </dgm:t>
    </dgm:pt>
    <dgm:pt modelId="{AA7A6149-ECB1-F840-BAC7-C9811A43FE1F}" type="sibTrans" cxnId="{9F19C018-79EA-1344-87F4-5F2339123AAA}">
      <dgm:prSet/>
      <dgm:spPr/>
      <dgm:t>
        <a:bodyPr/>
        <a:lstStyle/>
        <a:p>
          <a:endParaRPr lang="zh-CN" altLang="en-US"/>
        </a:p>
      </dgm:t>
    </dgm:pt>
    <dgm:pt modelId="{675C1019-FB52-3242-970A-9A5B6B64DD27}" type="parTrans" cxnId="{9F19C018-79EA-1344-87F4-5F2339123AAA}">
      <dgm:prSet/>
      <dgm:spPr/>
      <dgm:t>
        <a:bodyPr/>
        <a:lstStyle/>
        <a:p>
          <a:endParaRPr lang="zh-CN" altLang="en-US"/>
        </a:p>
      </dgm:t>
    </dgm:pt>
    <dgm:pt modelId="{44FC981C-5368-3447-AC74-DD459BB1CBC1}">
      <dgm:prSet custT="1"/>
      <dgm:spPr/>
      <dgm:t>
        <a:bodyPr/>
        <a:lstStyle/>
        <a:p>
          <a:r>
            <a:rPr lang="en-US" altLang="zh-CN" sz="2400" b="0" dirty="0">
              <a:solidFill>
                <a:schemeClr val="tx1"/>
              </a:solidFill>
            </a:rPr>
            <a:t>Eventually promoting the correct recycling or disposal of most plastic waste in Brisbane</a:t>
          </a:r>
          <a:endParaRPr lang="zh-CN" altLang="en-US" sz="2400" b="0" dirty="0">
            <a:solidFill>
              <a:schemeClr val="tx1"/>
            </a:solidFill>
          </a:endParaRPr>
        </a:p>
      </dgm:t>
    </dgm:pt>
    <dgm:pt modelId="{98BFD4E1-88DB-7F4E-9003-110A10DBEAEE}" type="sibTrans" cxnId="{2F02D5B6-8C37-D943-A229-EF4BE246BD6C}">
      <dgm:prSet/>
      <dgm:spPr/>
      <dgm:t>
        <a:bodyPr/>
        <a:lstStyle/>
        <a:p>
          <a:endParaRPr lang="zh-CN" altLang="en-US"/>
        </a:p>
      </dgm:t>
    </dgm:pt>
    <dgm:pt modelId="{3CE72E16-104D-C44F-8713-76022571EB39}" type="parTrans" cxnId="{2F02D5B6-8C37-D943-A229-EF4BE246BD6C}">
      <dgm:prSet/>
      <dgm:spPr/>
      <dgm:t>
        <a:bodyPr/>
        <a:lstStyle/>
        <a:p>
          <a:endParaRPr lang="zh-CN" altLang="en-US"/>
        </a:p>
      </dgm:t>
    </dgm:pt>
    <dgm:pt modelId="{6BCC3EDA-4046-3341-B5AC-71E9C2DF3BDB}" type="pres">
      <dgm:prSet presAssocID="{580D4A9F-0A75-364B-ABC8-C3BE31755274}" presName="Name0" presStyleCnt="0">
        <dgm:presLayoutVars>
          <dgm:chMax val="7"/>
          <dgm:chPref val="5"/>
        </dgm:presLayoutVars>
      </dgm:prSet>
      <dgm:spPr/>
    </dgm:pt>
    <dgm:pt modelId="{5D667F17-D069-3444-B27F-0D453C82FA4B}" type="pres">
      <dgm:prSet presAssocID="{580D4A9F-0A75-364B-ABC8-C3BE31755274}" presName="arrowNode" presStyleLbl="node1" presStyleIdx="0" presStyleCnt="1" custAng="20239516" custLinFactNeighborX="-6114" custLinFactNeighborY="691"/>
      <dgm:spPr/>
    </dgm:pt>
    <dgm:pt modelId="{791DDE22-85EA-F34C-ABEA-E824955271D1}" type="pres">
      <dgm:prSet presAssocID="{C566B7E3-B466-7945-A052-BC52DF9B801F}" presName="txNode1" presStyleLbl="revTx" presStyleIdx="0" presStyleCnt="5" custScaleX="117196" custLinFactNeighborX="-59146" custLinFactNeighborY="48391">
        <dgm:presLayoutVars>
          <dgm:bulletEnabled val="1"/>
        </dgm:presLayoutVars>
      </dgm:prSet>
      <dgm:spPr/>
    </dgm:pt>
    <dgm:pt modelId="{C521EBF8-5486-CB48-B586-BD35A7C9CAA3}" type="pres">
      <dgm:prSet presAssocID="{9254C377-1FC6-814A-B418-5358937E5863}" presName="txNode2" presStyleLbl="revTx" presStyleIdx="1" presStyleCnt="5" custScaleX="63095" custScaleY="237079" custLinFactNeighborX="-59259" custLinFactNeighborY="-39590">
        <dgm:presLayoutVars>
          <dgm:bulletEnabled val="1"/>
        </dgm:presLayoutVars>
      </dgm:prSet>
      <dgm:spPr/>
    </dgm:pt>
    <dgm:pt modelId="{ED85274C-0B12-DA46-920A-0B0092D2A6E2}" type="pres">
      <dgm:prSet presAssocID="{4CE90070-910D-8A44-8605-126DCFF7AF32}" presName="dotNode2" presStyleCnt="0"/>
      <dgm:spPr/>
    </dgm:pt>
    <dgm:pt modelId="{F980987C-8120-F44E-A4F6-4F32809A4E9F}" type="pres">
      <dgm:prSet presAssocID="{4CE90070-910D-8A44-8605-126DCFF7AF32}" presName="dotRepeatNode" presStyleLbl="fgShp" presStyleIdx="0" presStyleCnt="3" custAng="19167735" custLinFactX="-106077" custLinFactY="100000" custLinFactNeighborX="-200000" custLinFactNeighborY="187684"/>
      <dgm:spPr/>
    </dgm:pt>
    <dgm:pt modelId="{D7669885-95BE-654F-BB08-F741B016F3A7}" type="pres">
      <dgm:prSet presAssocID="{EF57E7F3-0868-9F47-A2F2-5D42FA905599}" presName="txNode3" presStyleLbl="revTx" presStyleIdx="2" presStyleCnt="5" custLinFactX="39664" custLinFactNeighborX="100000" custLinFactNeighborY="-35517">
        <dgm:presLayoutVars>
          <dgm:bulletEnabled val="1"/>
        </dgm:presLayoutVars>
      </dgm:prSet>
      <dgm:spPr/>
    </dgm:pt>
    <dgm:pt modelId="{6A4C4110-A798-E44D-93D9-98CC83BA79C8}" type="pres">
      <dgm:prSet presAssocID="{D32ADF36-F8F6-0542-B150-5FF92ADBFE61}" presName="dotNode3" presStyleCnt="0"/>
      <dgm:spPr/>
    </dgm:pt>
    <dgm:pt modelId="{8F7E709E-3457-394B-BFFE-263A5EA931C2}" type="pres">
      <dgm:prSet presAssocID="{D32ADF36-F8F6-0542-B150-5FF92ADBFE61}" presName="dotRepeatNode" presStyleLbl="fgShp" presStyleIdx="1" presStyleCnt="3" custLinFactNeighborX="-91698" custLinFactNeighborY="22609"/>
      <dgm:spPr/>
    </dgm:pt>
    <dgm:pt modelId="{A772668A-0B0D-0E4A-B193-334F9A0DF312}" type="pres">
      <dgm:prSet presAssocID="{15311B38-D0E7-854F-BC07-50033E9C67C8}" presName="txNode4" presStyleLbl="revTx" presStyleIdx="3" presStyleCnt="5" custLinFactX="-100000" custLinFactNeighborX="-156870" custLinFactNeighborY="-53224">
        <dgm:presLayoutVars>
          <dgm:bulletEnabled val="1"/>
        </dgm:presLayoutVars>
      </dgm:prSet>
      <dgm:spPr/>
    </dgm:pt>
    <dgm:pt modelId="{C4302B0A-762B-AB48-9090-ADAFFB218F70}" type="pres">
      <dgm:prSet presAssocID="{3ADF3CBB-E488-D449-8EC4-2E82ECBE5110}" presName="dotNode4" presStyleCnt="0"/>
      <dgm:spPr/>
    </dgm:pt>
    <dgm:pt modelId="{D2E8DA34-8EF1-704D-B2FD-90FB4D0604F9}" type="pres">
      <dgm:prSet presAssocID="{3ADF3CBB-E488-D449-8EC4-2E82ECBE5110}" presName="dotRepeatNode" presStyleLbl="fgShp" presStyleIdx="2" presStyleCnt="3"/>
      <dgm:spPr/>
    </dgm:pt>
    <dgm:pt modelId="{8D4172E3-E8BB-0040-B1F5-96E424FE8CE0}" type="pres">
      <dgm:prSet presAssocID="{137B71F4-A696-CD4D-B741-AD2D8FD72A56}" presName="txNode5" presStyleLbl="revTx" presStyleIdx="4" presStyleCnt="5" custScaleX="71603" custLinFactY="-100000" custLinFactNeighborX="-70355" custLinFactNeighborY="-105073">
        <dgm:presLayoutVars>
          <dgm:bulletEnabled val="1"/>
        </dgm:presLayoutVars>
      </dgm:prSet>
      <dgm:spPr/>
    </dgm:pt>
  </dgm:ptLst>
  <dgm:cxnLst>
    <dgm:cxn modelId="{483E4209-95F9-4049-AED0-074A7788578F}" type="presOf" srcId="{C566B7E3-B466-7945-A052-BC52DF9B801F}" destId="{791DDE22-85EA-F34C-ABEA-E824955271D1}" srcOrd="0" destOrd="0" presId="urn:microsoft.com/office/officeart/2009/3/layout/DescendingProcess"/>
    <dgm:cxn modelId="{976ACD15-14EF-FC4C-97D6-572BD02EF2A3}" type="presOf" srcId="{EF57E7F3-0868-9F47-A2F2-5D42FA905599}" destId="{D7669885-95BE-654F-BB08-F741B016F3A7}" srcOrd="0" destOrd="0" presId="urn:microsoft.com/office/officeart/2009/3/layout/DescendingProcess"/>
    <dgm:cxn modelId="{9F19C018-79EA-1344-87F4-5F2339123AAA}" srcId="{C566B7E3-B466-7945-A052-BC52DF9B801F}" destId="{1011FE36-AB5E-2F4F-A28F-EEC230541D09}" srcOrd="0" destOrd="0" parTransId="{675C1019-FB52-3242-970A-9A5B6B64DD27}" sibTransId="{AA7A6149-ECB1-F840-BAC7-C9811A43FE1F}"/>
    <dgm:cxn modelId="{A04A9D19-F470-D140-B654-E51E642B3D9C}" type="presOf" srcId="{15311B38-D0E7-854F-BC07-50033E9C67C8}" destId="{A772668A-0B0D-0E4A-B193-334F9A0DF312}" srcOrd="0" destOrd="0" presId="urn:microsoft.com/office/officeart/2009/3/layout/DescendingProcess"/>
    <dgm:cxn modelId="{69819F41-9F87-7044-9981-751B17BECC50}" srcId="{EF57E7F3-0868-9F47-A2F2-5D42FA905599}" destId="{F1EC723F-FB4B-7545-8B44-CC799FF88C3E}" srcOrd="0" destOrd="0" parTransId="{EA1B8405-66BB-4D41-AFC1-821D9722FC54}" sibTransId="{EDF35419-1A68-114E-8B0A-D4F9A4CEA75E}"/>
    <dgm:cxn modelId="{0D09A061-FC24-B34A-9465-2DBF5383CA10}" type="presOf" srcId="{35FBEA30-48C9-904E-B3F4-F4F2DA022951}" destId="{A772668A-0B0D-0E4A-B193-334F9A0DF312}" srcOrd="0" destOrd="1" presId="urn:microsoft.com/office/officeart/2009/3/layout/DescendingProcess"/>
    <dgm:cxn modelId="{FD986063-70E9-9E4F-B6D4-BB5BA9B3476B}" srcId="{580D4A9F-0A75-364B-ABC8-C3BE31755274}" destId="{C566B7E3-B466-7945-A052-BC52DF9B801F}" srcOrd="0" destOrd="0" parTransId="{C0B269EE-F253-A84F-8D13-8BD5979255A1}" sibTransId="{CD66AE3C-8C7E-8E44-96FE-9C13A8FECA54}"/>
    <dgm:cxn modelId="{F306684C-C3F3-B14B-8969-4F868E749C31}" srcId="{580D4A9F-0A75-364B-ABC8-C3BE31755274}" destId="{137B71F4-A696-CD4D-B741-AD2D8FD72A56}" srcOrd="4" destOrd="0" parTransId="{5E5833A6-E524-654F-B7A7-68A1DBD81CAE}" sibTransId="{BC1990D9-13BE-A64B-AF14-52983C0D7E8A}"/>
    <dgm:cxn modelId="{B064536C-C0D8-BB48-A084-8F2EC7282DD4}" type="presOf" srcId="{580D4A9F-0A75-364B-ABC8-C3BE31755274}" destId="{6BCC3EDA-4046-3341-B5AC-71E9C2DF3BDB}" srcOrd="0" destOrd="0" presId="urn:microsoft.com/office/officeart/2009/3/layout/DescendingProcess"/>
    <dgm:cxn modelId="{F588B94C-BB10-4E4D-8B42-9B1580D03B10}" type="presOf" srcId="{1011FE36-AB5E-2F4F-A28F-EEC230541D09}" destId="{791DDE22-85EA-F34C-ABEA-E824955271D1}" srcOrd="0" destOrd="1" presId="urn:microsoft.com/office/officeart/2009/3/layout/DescendingProcess"/>
    <dgm:cxn modelId="{4DA20675-E3D1-6A49-8F36-1C7167C5717C}" type="presOf" srcId="{4CE90070-910D-8A44-8605-126DCFF7AF32}" destId="{F980987C-8120-F44E-A4F6-4F32809A4E9F}" srcOrd="0" destOrd="0" presId="urn:microsoft.com/office/officeart/2009/3/layout/DescendingProcess"/>
    <dgm:cxn modelId="{39074155-6A62-B74F-B287-4982D5F1E44C}" srcId="{580D4A9F-0A75-364B-ABC8-C3BE31755274}" destId="{9254C377-1FC6-814A-B418-5358937E5863}" srcOrd="1" destOrd="0" parTransId="{99025842-28E0-6F48-9F48-0F77650CD3D9}" sibTransId="{4CE90070-910D-8A44-8605-126DCFF7AF32}"/>
    <dgm:cxn modelId="{FB46AD92-FD35-854F-B369-67E271792B3A}" type="presOf" srcId="{3ADF3CBB-E488-D449-8EC4-2E82ECBE5110}" destId="{D2E8DA34-8EF1-704D-B2FD-90FB4D0604F9}" srcOrd="0" destOrd="0" presId="urn:microsoft.com/office/officeart/2009/3/layout/DescendingProcess"/>
    <dgm:cxn modelId="{4CB5C59F-106F-7A40-B1A4-1DBF7920DD8F}" srcId="{580D4A9F-0A75-364B-ABC8-C3BE31755274}" destId="{15311B38-D0E7-854F-BC07-50033E9C67C8}" srcOrd="3" destOrd="0" parTransId="{71F84B15-2B43-FD4F-AF10-E710AE3244FD}" sibTransId="{3ADF3CBB-E488-D449-8EC4-2E82ECBE5110}"/>
    <dgm:cxn modelId="{424698A6-51F2-5C45-B1A8-DAC2DA1EE9C0}" type="presOf" srcId="{44FC981C-5368-3447-AC74-DD459BB1CBC1}" destId="{8D4172E3-E8BB-0040-B1F5-96E424FE8CE0}" srcOrd="0" destOrd="1" presId="urn:microsoft.com/office/officeart/2009/3/layout/DescendingProcess"/>
    <dgm:cxn modelId="{445B22B5-C704-C840-84F6-98697EA34882}" type="presOf" srcId="{9254C377-1FC6-814A-B418-5358937E5863}" destId="{C521EBF8-5486-CB48-B586-BD35A7C9CAA3}" srcOrd="0" destOrd="0" presId="urn:microsoft.com/office/officeart/2009/3/layout/DescendingProcess"/>
    <dgm:cxn modelId="{2F02D5B6-8C37-D943-A229-EF4BE246BD6C}" srcId="{137B71F4-A696-CD4D-B741-AD2D8FD72A56}" destId="{44FC981C-5368-3447-AC74-DD459BB1CBC1}" srcOrd="0" destOrd="0" parTransId="{3CE72E16-104D-C44F-8713-76022571EB39}" sibTransId="{98BFD4E1-88DB-7F4E-9003-110A10DBEAEE}"/>
    <dgm:cxn modelId="{8CDF2ABB-0A19-E64C-81B1-6ABE3BBE29F0}" type="presOf" srcId="{F1EC723F-FB4B-7545-8B44-CC799FF88C3E}" destId="{D7669885-95BE-654F-BB08-F741B016F3A7}" srcOrd="0" destOrd="1" presId="urn:microsoft.com/office/officeart/2009/3/layout/DescendingProcess"/>
    <dgm:cxn modelId="{0BABAABC-D60A-D44C-B3E2-E3853C2E459B}" srcId="{15311B38-D0E7-854F-BC07-50033E9C67C8}" destId="{35FBEA30-48C9-904E-B3F4-F4F2DA022951}" srcOrd="0" destOrd="0" parTransId="{090D19C3-6903-5F40-B15D-907583AD0234}" sibTransId="{DF0105A9-6CB8-4841-B980-312F2049D98A}"/>
    <dgm:cxn modelId="{2ECBC6BF-D226-164E-9DE5-83615D684ED4}" type="presOf" srcId="{FD0C5D3D-F662-3640-8A4D-29A76865597C}" destId="{C521EBF8-5486-CB48-B586-BD35A7C9CAA3}" srcOrd="0" destOrd="1" presId="urn:microsoft.com/office/officeart/2009/3/layout/DescendingProcess"/>
    <dgm:cxn modelId="{92F571D9-F351-E74A-8442-8B1B9BAA6E2C}" srcId="{9254C377-1FC6-814A-B418-5358937E5863}" destId="{FD0C5D3D-F662-3640-8A4D-29A76865597C}" srcOrd="0" destOrd="0" parTransId="{7CCF79E7-A20F-8C4A-87BC-253A6647F09B}" sibTransId="{3215E4C6-52C1-164B-B36C-F8F3D2DDEABE}"/>
    <dgm:cxn modelId="{F70647DF-7B02-CA4C-9AF0-E9D063E982C6}" srcId="{580D4A9F-0A75-364B-ABC8-C3BE31755274}" destId="{EF57E7F3-0868-9F47-A2F2-5D42FA905599}" srcOrd="2" destOrd="0" parTransId="{08153902-0EB5-2443-8E69-253727EB09DC}" sibTransId="{D32ADF36-F8F6-0542-B150-5FF92ADBFE61}"/>
    <dgm:cxn modelId="{4903F8E7-6E2B-044F-AEB8-E3B3A27D5F90}" type="presOf" srcId="{D32ADF36-F8F6-0542-B150-5FF92ADBFE61}" destId="{8F7E709E-3457-394B-BFFE-263A5EA931C2}" srcOrd="0" destOrd="0" presId="urn:microsoft.com/office/officeart/2009/3/layout/DescendingProcess"/>
    <dgm:cxn modelId="{5F1DACF9-84E1-5D40-80C3-CC480ACB4E20}" type="presOf" srcId="{137B71F4-A696-CD4D-B741-AD2D8FD72A56}" destId="{8D4172E3-E8BB-0040-B1F5-96E424FE8CE0}" srcOrd="0" destOrd="0" presId="urn:microsoft.com/office/officeart/2009/3/layout/DescendingProcess"/>
    <dgm:cxn modelId="{21FEE2E3-881A-1842-86F2-C0FECCD33E50}" type="presParOf" srcId="{6BCC3EDA-4046-3341-B5AC-71E9C2DF3BDB}" destId="{5D667F17-D069-3444-B27F-0D453C82FA4B}" srcOrd="0" destOrd="0" presId="urn:microsoft.com/office/officeart/2009/3/layout/DescendingProcess"/>
    <dgm:cxn modelId="{B6E33B43-C27F-6943-B260-4F0C3B257F34}" type="presParOf" srcId="{6BCC3EDA-4046-3341-B5AC-71E9C2DF3BDB}" destId="{791DDE22-85EA-F34C-ABEA-E824955271D1}" srcOrd="1" destOrd="0" presId="urn:microsoft.com/office/officeart/2009/3/layout/DescendingProcess"/>
    <dgm:cxn modelId="{C9E9E23B-FF72-8744-AEB1-2654A2526DE3}" type="presParOf" srcId="{6BCC3EDA-4046-3341-B5AC-71E9C2DF3BDB}" destId="{C521EBF8-5486-CB48-B586-BD35A7C9CAA3}" srcOrd="2" destOrd="0" presId="urn:microsoft.com/office/officeart/2009/3/layout/DescendingProcess"/>
    <dgm:cxn modelId="{584F6540-F740-EE47-8251-D589D0225C0A}" type="presParOf" srcId="{6BCC3EDA-4046-3341-B5AC-71E9C2DF3BDB}" destId="{ED85274C-0B12-DA46-920A-0B0092D2A6E2}" srcOrd="3" destOrd="0" presId="urn:microsoft.com/office/officeart/2009/3/layout/DescendingProcess"/>
    <dgm:cxn modelId="{0BE1BE42-7676-464A-BE71-A6E4836D5925}" type="presParOf" srcId="{ED85274C-0B12-DA46-920A-0B0092D2A6E2}" destId="{F980987C-8120-F44E-A4F6-4F32809A4E9F}" srcOrd="0" destOrd="0" presId="urn:microsoft.com/office/officeart/2009/3/layout/DescendingProcess"/>
    <dgm:cxn modelId="{C4CD87C5-B8FD-4D47-BA64-83CDFD257833}" type="presParOf" srcId="{6BCC3EDA-4046-3341-B5AC-71E9C2DF3BDB}" destId="{D7669885-95BE-654F-BB08-F741B016F3A7}" srcOrd="4" destOrd="0" presId="urn:microsoft.com/office/officeart/2009/3/layout/DescendingProcess"/>
    <dgm:cxn modelId="{D9E7C1A6-36B6-154F-A9E5-4896519F6B39}" type="presParOf" srcId="{6BCC3EDA-4046-3341-B5AC-71E9C2DF3BDB}" destId="{6A4C4110-A798-E44D-93D9-98CC83BA79C8}" srcOrd="5" destOrd="0" presId="urn:microsoft.com/office/officeart/2009/3/layout/DescendingProcess"/>
    <dgm:cxn modelId="{8AF16438-4CBC-2B48-A151-04BB3D514252}" type="presParOf" srcId="{6A4C4110-A798-E44D-93D9-98CC83BA79C8}" destId="{8F7E709E-3457-394B-BFFE-263A5EA931C2}" srcOrd="0" destOrd="0" presId="urn:microsoft.com/office/officeart/2009/3/layout/DescendingProcess"/>
    <dgm:cxn modelId="{A54CF58C-565F-1D4D-8EEA-6A1F675B36A6}" type="presParOf" srcId="{6BCC3EDA-4046-3341-B5AC-71E9C2DF3BDB}" destId="{A772668A-0B0D-0E4A-B193-334F9A0DF312}" srcOrd="6" destOrd="0" presId="urn:microsoft.com/office/officeart/2009/3/layout/DescendingProcess"/>
    <dgm:cxn modelId="{67C01E13-9342-CE4A-86E8-4781723A523D}" type="presParOf" srcId="{6BCC3EDA-4046-3341-B5AC-71E9C2DF3BDB}" destId="{C4302B0A-762B-AB48-9090-ADAFFB218F70}" srcOrd="7" destOrd="0" presId="urn:microsoft.com/office/officeart/2009/3/layout/DescendingProcess"/>
    <dgm:cxn modelId="{2F406AF7-19EA-B946-B758-1209FC65558A}" type="presParOf" srcId="{C4302B0A-762B-AB48-9090-ADAFFB218F70}" destId="{D2E8DA34-8EF1-704D-B2FD-90FB4D0604F9}" srcOrd="0" destOrd="0" presId="urn:microsoft.com/office/officeart/2009/3/layout/DescendingProcess"/>
    <dgm:cxn modelId="{4636BADD-C9FA-7042-A17D-14340FC1F82D}" type="presParOf" srcId="{6BCC3EDA-4046-3341-B5AC-71E9C2DF3BDB}" destId="{8D4172E3-E8BB-0040-B1F5-96E424FE8CE0}" srcOrd="8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667F17-D069-3444-B27F-0D453C82FA4B}">
      <dsp:nvSpPr>
        <dsp:cNvPr id="0" name=""/>
        <dsp:cNvSpPr/>
      </dsp:nvSpPr>
      <dsp:spPr>
        <a:xfrm rot="3035890">
          <a:off x="3947170" y="2094581"/>
          <a:ext cx="8781682" cy="6124128"/>
        </a:xfrm>
        <a:prstGeom prst="swooshArrow">
          <a:avLst>
            <a:gd name="adj1" fmla="val 16310"/>
            <a:gd name="adj2" fmla="val 313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80987C-8120-F44E-A4F6-4F32809A4E9F}">
      <dsp:nvSpPr>
        <dsp:cNvPr id="0" name=""/>
        <dsp:cNvSpPr/>
      </dsp:nvSpPr>
      <dsp:spPr>
        <a:xfrm rot="19167735">
          <a:off x="7071160" y="3461925"/>
          <a:ext cx="221764" cy="22176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7E709E-3457-394B-BFFE-263A5EA931C2}">
      <dsp:nvSpPr>
        <dsp:cNvPr id="0" name=""/>
        <dsp:cNvSpPr/>
      </dsp:nvSpPr>
      <dsp:spPr>
        <a:xfrm>
          <a:off x="9065057" y="4098875"/>
          <a:ext cx="221764" cy="22176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E8DA34-8EF1-704D-B2FD-90FB4D0604F9}">
      <dsp:nvSpPr>
        <dsp:cNvPr id="0" name=""/>
        <dsp:cNvSpPr/>
      </dsp:nvSpPr>
      <dsp:spPr>
        <a:xfrm>
          <a:off x="10406432" y="5481053"/>
          <a:ext cx="221764" cy="221764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DDE22-85EA-F34C-ABEA-E824955271D1}">
      <dsp:nvSpPr>
        <dsp:cNvPr id="0" name=""/>
        <dsp:cNvSpPr/>
      </dsp:nvSpPr>
      <dsp:spPr>
        <a:xfrm>
          <a:off x="1066789" y="787627"/>
          <a:ext cx="4852255" cy="16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zh-CN" altLang="en-US" sz="3200" b="1" kern="1200" dirty="0">
              <a:solidFill>
                <a:schemeClr val="tx1"/>
              </a:solidFill>
            </a:rPr>
            <a:t>   </a:t>
          </a:r>
          <a:r>
            <a:rPr kumimoji="1" lang="en-US" altLang="zh-CN" sz="3200" b="1" kern="1200" dirty="0">
              <a:solidFill>
                <a:srgbClr val="C00000"/>
              </a:solidFill>
            </a:rPr>
            <a:t>Specific</a:t>
          </a:r>
          <a:endParaRPr lang="en-US" altLang="zh-CN" sz="54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kern="1200" dirty="0">
              <a:solidFill>
                <a:schemeClr val="tx1"/>
              </a:solidFill>
            </a:rPr>
            <a:t>Increase the recycle rate of plastic in Brisbane, Australia</a:t>
          </a:r>
          <a:endParaRPr lang="zh-CN" altLang="en-US" sz="2400" kern="1200" dirty="0">
            <a:solidFill>
              <a:schemeClr val="tx1"/>
            </a:solidFill>
          </a:endParaRPr>
        </a:p>
      </dsp:txBody>
      <dsp:txXfrm>
        <a:off x="1066789" y="787627"/>
        <a:ext cx="4852255" cy="1627632"/>
      </dsp:txXfrm>
    </dsp:sp>
    <dsp:sp modelId="{C521EBF8-5486-CB48-B586-BD35A7C9CAA3}">
      <dsp:nvSpPr>
        <dsp:cNvPr id="0" name=""/>
        <dsp:cNvSpPr/>
      </dsp:nvSpPr>
      <dsp:spPr>
        <a:xfrm>
          <a:off x="6553208" y="361057"/>
          <a:ext cx="3812570" cy="3858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kern="1200" dirty="0"/>
            <a:t>   </a:t>
          </a:r>
          <a:r>
            <a:rPr lang="en-US" altLang="zh-CN" sz="3200" b="1" kern="1200" dirty="0">
              <a:solidFill>
                <a:srgbClr val="C00000"/>
              </a:solidFill>
            </a:rPr>
            <a:t>Measurable</a:t>
          </a:r>
          <a:endParaRPr lang="zh-CN" altLang="en-US" sz="32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b="0" kern="1200" dirty="0"/>
            <a:t>Reduce the amount of disposable plastic in daily life to reduce the output of plastic waste </a:t>
          </a:r>
          <a:endParaRPr lang="zh-CN" altLang="en-US" sz="2400" b="0" kern="1200" dirty="0"/>
        </a:p>
      </dsp:txBody>
      <dsp:txXfrm>
        <a:off x="6553208" y="361057"/>
        <a:ext cx="3812570" cy="3858775"/>
      </dsp:txXfrm>
    </dsp:sp>
    <dsp:sp modelId="{D7669885-95BE-654F-BB08-F741B016F3A7}">
      <dsp:nvSpPr>
        <dsp:cNvPr id="0" name=""/>
        <dsp:cNvSpPr/>
      </dsp:nvSpPr>
      <dsp:spPr>
        <a:xfrm>
          <a:off x="10591786" y="2767716"/>
          <a:ext cx="4811689" cy="16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kern="1200" dirty="0">
              <a:solidFill>
                <a:srgbClr val="C00000"/>
              </a:solidFill>
            </a:rPr>
            <a:t>  </a:t>
          </a:r>
          <a:r>
            <a:rPr lang="zh-CN" altLang="en-US" sz="3200" kern="1200" dirty="0">
              <a:solidFill>
                <a:srgbClr val="C00000"/>
              </a:solidFill>
            </a:rPr>
            <a:t> </a:t>
          </a:r>
          <a:r>
            <a:rPr kumimoji="1" lang="en-US" altLang="zh-CN" sz="3200" b="1" kern="1200" dirty="0">
              <a:solidFill>
                <a:srgbClr val="C00000"/>
              </a:solidFill>
            </a:rPr>
            <a:t>Attainable</a:t>
          </a:r>
          <a:endParaRPr lang="zh-CN" altLang="en-US" sz="32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kern="1200" dirty="0"/>
            <a:t>Increasing the use of products that can partly replace plastic , such as environmentally friendly bags, paper, straws and so on</a:t>
          </a:r>
          <a:endParaRPr lang="zh-CN" altLang="en-US" sz="2400" kern="1200" dirty="0"/>
        </a:p>
      </dsp:txBody>
      <dsp:txXfrm>
        <a:off x="10591786" y="2767716"/>
        <a:ext cx="4811689" cy="1627632"/>
      </dsp:txXfrm>
    </dsp:sp>
    <dsp:sp modelId="{A772668A-0B0D-0E4A-B193-334F9A0DF312}">
      <dsp:nvSpPr>
        <dsp:cNvPr id="0" name=""/>
        <dsp:cNvSpPr/>
      </dsp:nvSpPr>
      <dsp:spPr>
        <a:xfrm>
          <a:off x="1883454" y="3911828"/>
          <a:ext cx="3692691" cy="16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kern="1200" dirty="0">
              <a:solidFill>
                <a:srgbClr val="C00000"/>
              </a:solidFill>
            </a:rPr>
            <a:t>   </a:t>
          </a:r>
          <a:r>
            <a:rPr kumimoji="1" lang="en-US" altLang="zh-CN" sz="3200" b="1" kern="1200" dirty="0">
              <a:solidFill>
                <a:srgbClr val="C00000"/>
              </a:solidFill>
            </a:rPr>
            <a:t>Realistic</a:t>
          </a:r>
          <a:endParaRPr lang="zh-CN" altLang="en-US" sz="32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kern="1200" dirty="0"/>
            <a:t>Raising people’s awareness of the hazard of plastic litter. </a:t>
          </a:r>
          <a:endParaRPr lang="zh-CN" altLang="en-US" sz="2400" kern="1200" dirty="0"/>
        </a:p>
      </dsp:txBody>
      <dsp:txXfrm>
        <a:off x="1883454" y="3911828"/>
        <a:ext cx="3692691" cy="1627632"/>
      </dsp:txXfrm>
    </dsp:sp>
    <dsp:sp modelId="{8D4172E3-E8BB-0040-B1F5-96E424FE8CE0}">
      <dsp:nvSpPr>
        <dsp:cNvPr id="0" name=""/>
        <dsp:cNvSpPr/>
      </dsp:nvSpPr>
      <dsp:spPr>
        <a:xfrm>
          <a:off x="6324626" y="5207236"/>
          <a:ext cx="4006179" cy="1627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3200" kern="1200" dirty="0">
              <a:solidFill>
                <a:srgbClr val="C00000"/>
              </a:solidFill>
            </a:rPr>
            <a:t>   </a:t>
          </a:r>
          <a:r>
            <a:rPr lang="en-US" altLang="zh-CN" sz="3200" b="1" kern="1200" dirty="0">
              <a:solidFill>
                <a:srgbClr val="C00000"/>
              </a:solidFill>
            </a:rPr>
            <a:t>Timely</a:t>
          </a:r>
          <a:endParaRPr lang="zh-CN" altLang="en-US" sz="3200" kern="1200" dirty="0">
            <a:solidFill>
              <a:srgbClr val="C0000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CN" sz="2400" b="0" kern="1200" dirty="0">
              <a:solidFill>
                <a:schemeClr val="tx1"/>
              </a:solidFill>
            </a:rPr>
            <a:t>Eventually promoting the correct recycling or disposal of most plastic waste in Brisbane</a:t>
          </a:r>
          <a:endParaRPr lang="zh-CN" altLang="en-US" sz="2400" b="0" kern="1200" dirty="0">
            <a:solidFill>
              <a:schemeClr val="tx1"/>
            </a:solidFill>
          </a:endParaRPr>
        </a:p>
      </dsp:txBody>
      <dsp:txXfrm>
        <a:off x="6324626" y="5207236"/>
        <a:ext cx="4006179" cy="1627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F7C682-9593-874B-9C50-FF1304AE4D4B}" type="datetimeFigureOut">
              <a:rPr kumimoji="1" lang="zh-CN" altLang="en-US" smtClean="0"/>
              <a:t>2021/5/21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E05F7-EFC8-3C45-9600-C927DAFA5B9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87007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E05F7-EFC8-3C45-9600-C927DAFA5B95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0226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E05F7-EFC8-3C45-9600-C927DAFA5B95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45879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E05F7-EFC8-3C45-9600-C927DAFA5B95}" type="slidenum">
              <a:rPr kumimoji="1" lang="zh-CN" altLang="en-US" smtClean="0"/>
              <a:t>5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50759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E05F7-EFC8-3C45-9600-C927DAFA5B95}" type="slidenum">
              <a:rPr kumimoji="1" lang="zh-CN" altLang="en-US" smtClean="0"/>
              <a:t>6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41196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2E05F7-EFC8-3C45-9600-C927DAFA5B95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79805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2E05F7-EFC8-3C45-9600-C927DAFA5B95}" type="slidenum">
              <a:rPr kumimoji="1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engXian" panose="020F0502020204030204"/>
                <a:ea typeface="DengXian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DengXian" panose="020F0502020204030204"/>
              <a:ea typeface="DengXia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1213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700"/>
            <a:ext cx="18288000" cy="10299701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0601" y="3606801"/>
            <a:ext cx="11650404" cy="2469453"/>
          </a:xfrm>
        </p:spPr>
        <p:txBody>
          <a:bodyPr anchor="b">
            <a:noAutofit/>
          </a:bodyPr>
          <a:lstStyle>
            <a:lvl1pPr algn="r">
              <a:defRPr sz="81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0601" y="6076250"/>
            <a:ext cx="11650404" cy="164534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1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3" y="914400"/>
            <a:ext cx="12895002" cy="51054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05600"/>
            <a:ext cx="12895002" cy="2356443"/>
          </a:xfrm>
        </p:spPr>
        <p:txBody>
          <a:bodyPr anchor="ctr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88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01" y="914400"/>
            <a:ext cx="12141201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49209" y="5448300"/>
            <a:ext cx="10836786" cy="5715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05600"/>
            <a:ext cx="12895002" cy="2356443"/>
          </a:xfrm>
        </p:spPr>
        <p:txBody>
          <a:bodyPr anchor="ctr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12805" y="1185567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339517" y="4329834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27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0846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3" y="2897982"/>
            <a:ext cx="12895002" cy="3893190"/>
          </a:xfrm>
        </p:spPr>
        <p:txBody>
          <a:bodyPr anchor="b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91172"/>
            <a:ext cx="12895002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803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7001" y="914400"/>
            <a:ext cx="12141201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15999" y="6019800"/>
            <a:ext cx="12895004" cy="77137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91172"/>
            <a:ext cx="12895002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12805" y="1185567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339517" y="4329834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8960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914400"/>
            <a:ext cx="12882305" cy="4533900"/>
          </a:xfrm>
        </p:spPr>
        <p:txBody>
          <a:bodyPr anchor="ctr">
            <a:normAutofit/>
          </a:bodyPr>
          <a:lstStyle>
            <a:lvl1pPr algn="l">
              <a:defRPr sz="66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15999" y="6019800"/>
            <a:ext cx="12895004" cy="771372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600">
                <a:solidFill>
                  <a:schemeClr val="accent1"/>
                </a:solidFill>
              </a:defRPr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91172"/>
            <a:ext cx="12895002" cy="227087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057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70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951510" y="914399"/>
            <a:ext cx="1957115" cy="7877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16003" y="914400"/>
            <a:ext cx="10590225" cy="78771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14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2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3" y="4051301"/>
            <a:ext cx="12895002" cy="2739872"/>
          </a:xfrm>
        </p:spPr>
        <p:txBody>
          <a:bodyPr anchor="b"/>
          <a:lstStyle>
            <a:lvl1pPr algn="l">
              <a:defRPr sz="6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3" y="6791172"/>
            <a:ext cx="12895002" cy="1290600"/>
          </a:xfrm>
        </p:spPr>
        <p:txBody>
          <a:bodyPr anchor="t"/>
          <a:lstStyle>
            <a:lvl1pPr marL="0" indent="0" algn="l">
              <a:buNone/>
              <a:defRPr sz="3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82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2" y="3240884"/>
            <a:ext cx="6276053" cy="582115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34955" y="3240884"/>
            <a:ext cx="6276051" cy="58211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14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3618" y="3241475"/>
            <a:ext cx="6278435" cy="864393"/>
          </a:xfrm>
        </p:spPr>
        <p:txBody>
          <a:bodyPr anchor="b">
            <a:noAutofit/>
          </a:bodyPr>
          <a:lstStyle>
            <a:lvl1pPr marL="0" indent="0">
              <a:buNone/>
              <a:defRPr sz="3600" b="0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3618" y="4105868"/>
            <a:ext cx="6278435" cy="495617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32575" y="3241475"/>
            <a:ext cx="6278427" cy="864393"/>
          </a:xfrm>
        </p:spPr>
        <p:txBody>
          <a:bodyPr anchor="b">
            <a:noAutofit/>
          </a:bodyPr>
          <a:lstStyle>
            <a:lvl1pPr marL="0" indent="0">
              <a:buNone/>
              <a:defRPr sz="3600" b="0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32577" y="4105868"/>
            <a:ext cx="6278426" cy="495617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89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1" y="914400"/>
            <a:ext cx="12895002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35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1" y="2247906"/>
            <a:ext cx="5781792" cy="1917699"/>
          </a:xfrm>
        </p:spPr>
        <p:txBody>
          <a:bodyPr anchor="b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0692" y="772387"/>
            <a:ext cx="6770312" cy="828965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1" y="4165604"/>
            <a:ext cx="5781792" cy="3876674"/>
          </a:xfrm>
        </p:spPr>
        <p:txBody>
          <a:bodyPr>
            <a:normAutofit/>
          </a:bodyPr>
          <a:lstStyle>
            <a:lvl1pPr marL="0" indent="0">
              <a:buNone/>
              <a:defRPr sz="2100"/>
            </a:lvl1pPr>
            <a:lvl2pPr marL="685595" indent="0">
              <a:buNone/>
              <a:defRPr sz="2100"/>
            </a:lvl2pPr>
            <a:lvl3pPr marL="1371189" indent="0">
              <a:buNone/>
              <a:defRPr sz="1800"/>
            </a:lvl3pPr>
            <a:lvl4pPr marL="2056784" indent="0">
              <a:buNone/>
              <a:defRPr sz="1500"/>
            </a:lvl4pPr>
            <a:lvl5pPr marL="2742377" indent="0">
              <a:buNone/>
              <a:defRPr sz="1500"/>
            </a:lvl5pPr>
            <a:lvl6pPr marL="3427971" indent="0">
              <a:buNone/>
              <a:defRPr sz="1500"/>
            </a:lvl6pPr>
            <a:lvl7pPr marL="4113566" indent="0">
              <a:buNone/>
              <a:defRPr sz="1500"/>
            </a:lvl7pPr>
            <a:lvl8pPr marL="4799160" indent="0">
              <a:buNone/>
              <a:defRPr sz="1500"/>
            </a:lvl8pPr>
            <a:lvl9pPr marL="5484755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19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2" y="7200900"/>
            <a:ext cx="12895001" cy="85010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16001" y="914400"/>
            <a:ext cx="12895002" cy="576857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8051007"/>
            <a:ext cx="12895001" cy="101103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79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12700"/>
            <a:ext cx="18288000" cy="10299701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1" y="914400"/>
            <a:ext cx="12895002" cy="19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1" y="3240884"/>
            <a:ext cx="12895002" cy="5821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7700" y="9062044"/>
            <a:ext cx="1367909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6001" y="9062044"/>
            <a:ext cx="9446418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885995" y="9062044"/>
            <a:ext cx="1025009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8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685800" rtl="0" eaLnBrk="1" latinLnBrk="0" hangingPunct="1">
        <a:spcBef>
          <a:spcPct val="0"/>
        </a:spcBef>
        <a:buNone/>
        <a:defRPr sz="54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14350" indent="-51435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114425" indent="-428625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7145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4003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0861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7719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4577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1435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829300" indent="-342900" algn="l" defTabSz="685800" rtl="0" eaLnBrk="1" latinLnBrk="0" hangingPunct="1">
        <a:spcBef>
          <a:spcPts val="15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Marine_debris_on_Hawaiian_coast.jp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Marine_debris_on_Hawaiian_coast.jp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sa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Marine_debris_on_Hawaiian_coast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Marine_debris_on_Hawaiian_coast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Marine_debris_on_Hawaiian_coast.jpg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67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2">
            <a:extLst>
              <a:ext uri="{FF2B5EF4-FFF2-40B4-BE49-F238E27FC236}">
                <a16:creationId xmlns:a16="http://schemas.microsoft.com/office/drawing/2014/main" id="{B8823395-DFC0-734F-AE9B-D36657E06AD1}"/>
              </a:ext>
            </a:extLst>
          </p:cNvPr>
          <p:cNvGrpSpPr/>
          <p:nvPr/>
        </p:nvGrpSpPr>
        <p:grpSpPr>
          <a:xfrm>
            <a:off x="7704133" y="952500"/>
            <a:ext cx="10085262" cy="8874726"/>
            <a:chOff x="-52404" y="110447"/>
            <a:chExt cx="13447016" cy="6431656"/>
          </a:xfrm>
        </p:grpSpPr>
        <p:sp>
          <p:nvSpPr>
            <p:cNvPr id="13" name="AutoShape 3">
              <a:extLst>
                <a:ext uri="{FF2B5EF4-FFF2-40B4-BE49-F238E27FC236}">
                  <a16:creationId xmlns:a16="http://schemas.microsoft.com/office/drawing/2014/main" id="{A2D8D236-81B9-7F41-A7A5-8A0BEBCD7B0F}"/>
                </a:ext>
              </a:extLst>
            </p:cNvPr>
            <p:cNvSpPr/>
            <p:nvPr/>
          </p:nvSpPr>
          <p:spPr>
            <a:xfrm>
              <a:off x="-52404" y="110447"/>
              <a:ext cx="13447016" cy="6431656"/>
            </a:xfrm>
            <a:prstGeom prst="rect">
              <a:avLst/>
            </a:prstGeom>
            <a:solidFill>
              <a:srgbClr val="FEF3EA">
                <a:alpha val="75000"/>
              </a:srgbClr>
            </a:solidFill>
            <a:effectLst>
              <a:softEdge rad="444500"/>
            </a:effectLst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zh-CN" altLang="en-US" dirty="0"/>
            </a:p>
          </p:txBody>
        </p:sp>
        <p:sp>
          <p:nvSpPr>
            <p:cNvPr id="14" name="TextBox 4">
              <a:extLst>
                <a:ext uri="{FF2B5EF4-FFF2-40B4-BE49-F238E27FC236}">
                  <a16:creationId xmlns:a16="http://schemas.microsoft.com/office/drawing/2014/main" id="{E2C538E1-9896-4649-B817-4CCA6DE30E18}"/>
                </a:ext>
              </a:extLst>
            </p:cNvPr>
            <p:cNvSpPr txBox="1"/>
            <p:nvPr/>
          </p:nvSpPr>
          <p:spPr>
            <a:xfrm>
              <a:off x="765328" y="1075917"/>
              <a:ext cx="11916348" cy="17838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6497"/>
                </a:lnSpc>
              </a:pPr>
              <a:r>
                <a:rPr lang="en-US" altLang="zh-CN" sz="4998" b="1" dirty="0">
                  <a:solidFill>
                    <a:srgbClr val="806753"/>
                  </a:solidFill>
                  <a:highlight>
                    <a:srgbClr val="00FFFF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‘Plastic products and ecological environment protection in daily life</a:t>
              </a:r>
              <a:r>
                <a:rPr lang="en-US" sz="4998" b="1" dirty="0">
                  <a:solidFill>
                    <a:srgbClr val="806753"/>
                  </a:solidFill>
                  <a:highlight>
                    <a:srgbClr val="00FFFF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’</a:t>
              </a:r>
            </a:p>
          </p:txBody>
        </p:sp>
        <p:sp>
          <p:nvSpPr>
            <p:cNvPr id="15" name="TextBox 5">
              <a:extLst>
                <a:ext uri="{FF2B5EF4-FFF2-40B4-BE49-F238E27FC236}">
                  <a16:creationId xmlns:a16="http://schemas.microsoft.com/office/drawing/2014/main" id="{49E6D55C-7D68-5845-AD0A-FDAA2DFEDC35}"/>
                </a:ext>
              </a:extLst>
            </p:cNvPr>
            <p:cNvSpPr txBox="1"/>
            <p:nvPr/>
          </p:nvSpPr>
          <p:spPr>
            <a:xfrm>
              <a:off x="1272677" y="3815295"/>
              <a:ext cx="10901647" cy="36998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3936"/>
                </a:lnSpc>
              </a:pPr>
              <a:r>
                <a:rPr lang="en-US" sz="4000" spc="131" dirty="0">
                  <a:solidFill>
                    <a:srgbClr val="3B181D"/>
                  </a:solidFill>
                  <a:highlight>
                    <a:srgbClr val="FF0000"/>
                  </a:highlight>
                  <a:latin typeface="Calibri" panose="020F0502020204030204" pitchFamily="34" charset="0"/>
                  <a:cs typeface="Calibri" panose="020F0502020204030204" pitchFamily="34" charset="0"/>
                </a:rPr>
                <a:t>Social Change Solution Campaign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535CF4A-B33B-4698-B525-4364CE0592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24048" y="1253970"/>
            <a:ext cx="6705600" cy="823293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BD3F99A-62DD-4067-AF6E-FA9A92D54A93}"/>
              </a:ext>
            </a:extLst>
          </p:cNvPr>
          <p:cNvSpPr txBox="1"/>
          <p:nvPr/>
        </p:nvSpPr>
        <p:spPr>
          <a:xfrm>
            <a:off x="4062046" y="535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AAA6274-A438-41CD-910A-1D15FDE6D991}"/>
              </a:ext>
            </a:extLst>
          </p:cNvPr>
          <p:cNvSpPr/>
          <p:nvPr/>
        </p:nvSpPr>
        <p:spPr>
          <a:xfrm>
            <a:off x="1752600" y="1657980"/>
            <a:ext cx="6507487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zh-CN" sz="3600" b="1" cap="none" spc="5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01 Social Marketing Problem</a:t>
            </a:r>
          </a:p>
          <a:p>
            <a:endParaRPr kumimoji="1" lang="en-US" altLang="zh-CN" sz="3600" b="1" cap="none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zh-CN" sz="3600" b="1" cap="none" spc="5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02 Customer Behavior Problems</a:t>
            </a:r>
          </a:p>
          <a:p>
            <a:endParaRPr kumimoji="1" lang="en-US" altLang="zh-CN" sz="3600" b="1" cap="none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zh-CN" sz="3600" b="1" cap="none" spc="5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03 Empathy  Map</a:t>
            </a:r>
          </a:p>
          <a:p>
            <a:endParaRPr kumimoji="1" lang="en-US" altLang="zh-CN" sz="3600" b="1" cap="none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zh-CN" sz="3600" b="1" spc="5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04 Behavior Change Objectives</a:t>
            </a:r>
            <a:endParaRPr kumimoji="1" lang="en-US" altLang="zh-CN" sz="3600" b="1" cap="none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kumimoji="1" lang="en-US" altLang="zh-CN" sz="3600" b="1" cap="none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94D9ACD-840A-4FE4-8B19-D00F0D93AA98}"/>
              </a:ext>
            </a:extLst>
          </p:cNvPr>
          <p:cNvSpPr/>
          <p:nvPr/>
        </p:nvSpPr>
        <p:spPr>
          <a:xfrm>
            <a:off x="3048000" y="369199"/>
            <a:ext cx="33711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6600" b="1" spc="5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zh-CN" altLang="en-US" sz="6600" b="1" spc="5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2F51397-B57B-4719-8DA0-3E48829F56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72600" y="1657979"/>
            <a:ext cx="6705600" cy="77790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440BBF2-0C31-4B0A-87C2-E5B3E5F71655}"/>
              </a:ext>
            </a:extLst>
          </p:cNvPr>
          <p:cNvSpPr txBox="1"/>
          <p:nvPr/>
        </p:nvSpPr>
        <p:spPr>
          <a:xfrm>
            <a:off x="9372600" y="6691454"/>
            <a:ext cx="6705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hlinkClick r:id="rId3" tooltip="http://commons.wikimedia.org/wiki/File:Marine_debris_on_Hawaiian_coast.jpg"/>
              </a:rPr>
              <a:t>This Photo</a:t>
            </a:r>
            <a:r>
              <a:rPr lang="en-US" sz="900" dirty="0"/>
              <a:t> by Unknown Author is licensed under </a:t>
            </a:r>
            <a:r>
              <a:rPr lang="en-US" sz="900" dirty="0">
                <a:hlinkClick r:id="rId4" tooltip="https://creativecommons.org/licenses/by-sa/3.0/"/>
              </a:rPr>
              <a:t>CC BY-SA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BD3F99A-62DD-4067-AF6E-FA9A92D54A93}"/>
              </a:ext>
            </a:extLst>
          </p:cNvPr>
          <p:cNvSpPr txBox="1"/>
          <p:nvPr/>
        </p:nvSpPr>
        <p:spPr>
          <a:xfrm>
            <a:off x="4062046" y="535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FCC81065-94AC-9142-AC43-A8263E7E7EEB}"/>
              </a:ext>
            </a:extLst>
          </p:cNvPr>
          <p:cNvSpPr/>
          <p:nvPr/>
        </p:nvSpPr>
        <p:spPr>
          <a:xfrm>
            <a:off x="1004231" y="581007"/>
            <a:ext cx="762000" cy="763847"/>
          </a:xfrm>
          <a:prstGeom prst="rect">
            <a:avLst/>
          </a:prstGeom>
          <a:solidFill>
            <a:srgbClr val="806753"/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83CCE79-4E8F-D04B-8166-E3FD1B854B8E}"/>
              </a:ext>
            </a:extLst>
          </p:cNvPr>
          <p:cNvSpPr txBox="1"/>
          <p:nvPr/>
        </p:nvSpPr>
        <p:spPr>
          <a:xfrm>
            <a:off x="1004231" y="608987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chemeClr val="bg1">
                    <a:lumMod val="95000"/>
                  </a:schemeClr>
                </a:solidFill>
                <a:highlight>
                  <a:srgbClr val="976A16"/>
                </a:highlight>
              </a:rPr>
              <a:t>1</a:t>
            </a:r>
            <a:endParaRPr kumimoji="1" lang="zh-CN" altLang="en-US" sz="2800" dirty="0">
              <a:solidFill>
                <a:schemeClr val="bg1">
                  <a:lumMod val="95000"/>
                </a:schemeClr>
              </a:solidFill>
              <a:highlight>
                <a:srgbClr val="976A16"/>
              </a:highlight>
            </a:endParaRP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C47CDD43-7A34-DD40-A81C-8B53B616332C}"/>
              </a:ext>
            </a:extLst>
          </p:cNvPr>
          <p:cNvSpPr txBox="1"/>
          <p:nvPr/>
        </p:nvSpPr>
        <p:spPr>
          <a:xfrm>
            <a:off x="2057400" y="496424"/>
            <a:ext cx="9220200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7800"/>
              </a:lnSpc>
            </a:pPr>
            <a:r>
              <a:rPr lang="en-US" altLang="zh-CN" sz="5400" u="sng" spc="13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Social Marketing Problem</a:t>
            </a:r>
            <a:endParaRPr lang="en-US" sz="5400" u="sng" spc="13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4DCC8F3-20A2-BC4F-A9BD-856B5229C50E}"/>
              </a:ext>
            </a:extLst>
          </p:cNvPr>
          <p:cNvSpPr/>
          <p:nvPr/>
        </p:nvSpPr>
        <p:spPr>
          <a:xfrm>
            <a:off x="8077200" y="1457826"/>
            <a:ext cx="9601200" cy="107414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AU" altLang="zh-CN" sz="28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Pollution caused by plastic products are negatively affecting our environment (</a:t>
            </a:r>
            <a:r>
              <a:rPr lang="en-AU" altLang="zh-CN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oxford, 2018</a:t>
            </a: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  <a:b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 least 267 species of marine organisms world wide were affected by plastic wastes that flowed into oceans(</a:t>
            </a:r>
            <a:r>
              <a:rPr lang="en-AU" altLang="zh-CN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Charles, 2008</a:t>
            </a: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species of seabirds ,sea turtles and other marine mammals have been involved in the case of entanglement or ingestion of plastic (</a:t>
            </a:r>
            <a:r>
              <a:rPr lang="en-AU" altLang="zh-CN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oxford, 2018</a:t>
            </a: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microproduct formed by plastics in the ocean will accumulate in through the food chain of marine organisms (Nano, 2016).</a:t>
            </a:r>
          </a:p>
          <a:p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surface water around Australia has been polluted by microplastic and the plastic hazards to Australia species and ecological communities are likely to be broader than those officially recognized (</a:t>
            </a:r>
            <a:r>
              <a:rPr lang="en-AU" altLang="zh-CN" sz="24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Julia, 2013</a:t>
            </a: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recycling rate of plastic in Australia was only 9.4% while the plastic waste accounted for 4% of total waste (Fredrick, 2020).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altLang="zh-CN" sz="24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altLang="zh-CN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 government has been aware of the severe challenge that plastics bring when they are being littered (Fredrick, 2020)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altLang="zh-CN" sz="24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AU" altLang="zh-CN" sz="28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8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en-US" sz="2800" dirty="0">
              <a:solidFill>
                <a:srgbClr val="5B511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00C1A6-E23E-4089-983F-7E70D2B2E5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04231" y="1907122"/>
            <a:ext cx="6705600" cy="8036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52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utoShape 5">
            <a:extLst>
              <a:ext uri="{FF2B5EF4-FFF2-40B4-BE49-F238E27FC236}">
                <a16:creationId xmlns:a16="http://schemas.microsoft.com/office/drawing/2014/main" id="{B90BB3DE-B26E-D447-B1BF-E40640B11533}"/>
              </a:ext>
            </a:extLst>
          </p:cNvPr>
          <p:cNvSpPr/>
          <p:nvPr/>
        </p:nvSpPr>
        <p:spPr>
          <a:xfrm>
            <a:off x="9838584" y="5986887"/>
            <a:ext cx="7870054" cy="3881985"/>
          </a:xfrm>
          <a:prstGeom prst="rect">
            <a:avLst/>
          </a:prstGeom>
          <a:solidFill>
            <a:srgbClr val="806753">
              <a:alpha val="75000"/>
            </a:srgbClr>
          </a:solidFill>
        </p:spPr>
        <p:txBody>
          <a:bodyPr/>
          <a:lstStyle/>
          <a:p>
            <a:endParaRPr lang="zh-CN" altLang="en-US" dirty="0"/>
          </a:p>
        </p:txBody>
      </p:sp>
      <p:sp>
        <p:nvSpPr>
          <p:cNvPr id="35" name="AutoShape 5">
            <a:extLst>
              <a:ext uri="{FF2B5EF4-FFF2-40B4-BE49-F238E27FC236}">
                <a16:creationId xmlns:a16="http://schemas.microsoft.com/office/drawing/2014/main" id="{A219C5F8-3816-944A-965D-7BD0BD645566}"/>
              </a:ext>
            </a:extLst>
          </p:cNvPr>
          <p:cNvSpPr/>
          <p:nvPr/>
        </p:nvSpPr>
        <p:spPr>
          <a:xfrm>
            <a:off x="579362" y="5936369"/>
            <a:ext cx="7870054" cy="3881985"/>
          </a:xfrm>
          <a:prstGeom prst="rect">
            <a:avLst/>
          </a:prstGeom>
          <a:solidFill>
            <a:srgbClr val="806753">
              <a:alpha val="75000"/>
            </a:srgbClr>
          </a:solidFill>
        </p:spPr>
        <p:txBody>
          <a:bodyPr/>
          <a:lstStyle/>
          <a:p>
            <a:endParaRPr lang="zh-CN" altLang="en-US" dirty="0"/>
          </a:p>
        </p:txBody>
      </p:sp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25000"/>
          </a:blip>
          <a:srcRect t="28296" b="17204"/>
          <a:stretch>
            <a:fillRect/>
          </a:stretch>
        </p:blipFill>
        <p:spPr>
          <a:xfrm>
            <a:off x="-146384" y="9712"/>
            <a:ext cx="18288000" cy="10287000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479672" y="1496257"/>
            <a:ext cx="7870054" cy="3881985"/>
          </a:xfrm>
          <a:prstGeom prst="rect">
            <a:avLst/>
          </a:prstGeom>
          <a:solidFill>
            <a:srgbClr val="806753">
              <a:alpha val="75000"/>
            </a:srgbClr>
          </a:solidFill>
        </p:spPr>
        <p:txBody>
          <a:bodyPr/>
          <a:lstStyle/>
          <a:p>
            <a:endParaRPr lang="zh-CN" altLang="en-US" dirty="0"/>
          </a:p>
        </p:txBody>
      </p:sp>
      <p:grpSp>
        <p:nvGrpSpPr>
          <p:cNvPr id="7" name="Group 7"/>
          <p:cNvGrpSpPr/>
          <p:nvPr/>
        </p:nvGrpSpPr>
        <p:grpSpPr>
          <a:xfrm>
            <a:off x="914400" y="10803644"/>
            <a:ext cx="3682572" cy="1403985"/>
            <a:chOff x="0" y="0"/>
            <a:chExt cx="4910096" cy="1871980"/>
          </a:xfrm>
        </p:grpSpPr>
        <p:sp>
          <p:nvSpPr>
            <p:cNvPr id="8" name="TextBox 8"/>
            <p:cNvSpPr txBox="1"/>
            <p:nvPr/>
          </p:nvSpPr>
          <p:spPr>
            <a:xfrm>
              <a:off x="42333" y="-38100"/>
              <a:ext cx="4825429" cy="120988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639"/>
                </a:lnSpc>
              </a:pPr>
              <a:r>
                <a:rPr lang="en-US" sz="2800" spc="84" dirty="0">
                  <a:solidFill>
                    <a:srgbClr val="FEF3EA"/>
                  </a:solidFill>
                  <a:latin typeface="Glacial Indifference"/>
                </a:rPr>
                <a:t>CAMDEN</a:t>
              </a:r>
            </a:p>
            <a:p>
              <a:pPr algn="ctr">
                <a:lnSpc>
                  <a:spcPts val="3640"/>
                </a:lnSpc>
              </a:pPr>
              <a:r>
                <a:rPr lang="en-US" sz="2800" spc="84" dirty="0">
                  <a:solidFill>
                    <a:srgbClr val="FEF3EA"/>
                  </a:solidFill>
                  <a:latin typeface="Glacial Indifference"/>
                </a:rPr>
                <a:t>LOUIS</a:t>
              </a:r>
              <a:r>
                <a:rPr lang="en-US" sz="2799" spc="83" dirty="0">
                  <a:solidFill>
                    <a:srgbClr val="FEF3EA"/>
                  </a:solidFill>
                  <a:latin typeface="Glacial Indifference"/>
                </a:rPr>
                <a:t> </a:t>
              </a:r>
              <a:r>
                <a:rPr lang="en-US" sz="2800" spc="84" dirty="0">
                  <a:solidFill>
                    <a:srgbClr val="FEF3EA"/>
                  </a:solidFill>
                  <a:latin typeface="Glacial Indifference"/>
                </a:rPr>
                <a:t>PARKER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341120"/>
              <a:ext cx="4910096" cy="53086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450"/>
                </a:lnSpc>
              </a:pPr>
              <a:r>
                <a:rPr lang="en-US" sz="2300" dirty="0">
                  <a:solidFill>
                    <a:srgbClr val="FEF3EA"/>
                  </a:solidFill>
                  <a:latin typeface="Glacial Indifference"/>
                </a:rPr>
                <a:t>Community Impact Director</a:t>
              </a:r>
            </a:p>
          </p:txBody>
        </p:sp>
      </p:grpSp>
      <p:sp>
        <p:nvSpPr>
          <p:cNvPr id="19" name="TextBox 2">
            <a:extLst>
              <a:ext uri="{FF2B5EF4-FFF2-40B4-BE49-F238E27FC236}">
                <a16:creationId xmlns:a16="http://schemas.microsoft.com/office/drawing/2014/main" id="{2F3E4EA4-26CF-7A42-BAF8-AF9F0AC66F55}"/>
              </a:ext>
            </a:extLst>
          </p:cNvPr>
          <p:cNvSpPr txBox="1"/>
          <p:nvPr/>
        </p:nvSpPr>
        <p:spPr>
          <a:xfrm>
            <a:off x="1872916" y="311968"/>
            <a:ext cx="14249400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5400" u="sng" spc="13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Behavior Problems</a:t>
            </a:r>
            <a:r>
              <a:rPr lang="en-US" altLang="zh-CN" sz="5400" u="sng" spc="13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—Segments</a:t>
            </a:r>
            <a:endParaRPr lang="en-US" sz="5400" u="sng" spc="130" dirty="0">
              <a:solidFill>
                <a:schemeClr val="accent5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AutoShape 6">
            <a:extLst>
              <a:ext uri="{FF2B5EF4-FFF2-40B4-BE49-F238E27FC236}">
                <a16:creationId xmlns:a16="http://schemas.microsoft.com/office/drawing/2014/main" id="{674CDC61-6427-A943-9B9B-0B9EDE396EE6}"/>
              </a:ext>
            </a:extLst>
          </p:cNvPr>
          <p:cNvSpPr/>
          <p:nvPr/>
        </p:nvSpPr>
        <p:spPr>
          <a:xfrm>
            <a:off x="914400" y="401234"/>
            <a:ext cx="762000" cy="763847"/>
          </a:xfrm>
          <a:prstGeom prst="rect">
            <a:avLst/>
          </a:prstGeom>
          <a:solidFill>
            <a:srgbClr val="806753"/>
          </a:solidFill>
        </p:spPr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92C5406D-5AD5-2648-83D5-9B9BAB3B879D}"/>
              </a:ext>
            </a:extLst>
          </p:cNvPr>
          <p:cNvSpPr txBox="1"/>
          <p:nvPr/>
        </p:nvSpPr>
        <p:spPr>
          <a:xfrm>
            <a:off x="946150" y="475694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kumimoji="1" lang="zh-CN" alt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3" name="AutoShape 5">
            <a:extLst>
              <a:ext uri="{FF2B5EF4-FFF2-40B4-BE49-F238E27FC236}">
                <a16:creationId xmlns:a16="http://schemas.microsoft.com/office/drawing/2014/main" id="{B84BE6D0-C07C-9740-9049-8FB998C3A334}"/>
              </a:ext>
            </a:extLst>
          </p:cNvPr>
          <p:cNvSpPr/>
          <p:nvPr/>
        </p:nvSpPr>
        <p:spPr>
          <a:xfrm>
            <a:off x="9838584" y="1566315"/>
            <a:ext cx="7870054" cy="3881985"/>
          </a:xfrm>
          <a:prstGeom prst="rect">
            <a:avLst/>
          </a:prstGeom>
          <a:solidFill>
            <a:srgbClr val="806753">
              <a:alpha val="75000"/>
            </a:srgbClr>
          </a:solidFill>
        </p:spPr>
        <p:txBody>
          <a:bodyPr/>
          <a:lstStyle/>
          <a:p>
            <a:endParaRPr lang="zh-CN" altLang="en-US" dirty="0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FD93F15C-1002-7444-922D-4A8B237950C1}"/>
              </a:ext>
            </a:extLst>
          </p:cNvPr>
          <p:cNvSpPr/>
          <p:nvPr/>
        </p:nvSpPr>
        <p:spPr>
          <a:xfrm>
            <a:off x="1874863" y="1727320"/>
            <a:ext cx="9144000" cy="36799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/>
              <a:t>Stressed Office Worker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(2</a:t>
            </a:r>
            <a:r>
              <a:rPr lang="en-US" altLang="zh-CN" sz="2400" b="1" dirty="0"/>
              <a:t>5</a:t>
            </a:r>
            <a:r>
              <a:rPr lang="zh-CN" altLang="en-US" sz="2400" b="1" dirty="0"/>
              <a:t>-35 years old)</a:t>
            </a:r>
            <a:r>
              <a:rPr lang="en-US" altLang="zh-CN" sz="1400" i="1" dirty="0"/>
              <a:t>(Ellison et at.,2010)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L</a:t>
            </a:r>
            <a:r>
              <a:rPr lang="zh-CN" altLang="en-US" sz="2400" dirty="0"/>
              <a:t>iving in urban areas</a:t>
            </a:r>
            <a:endParaRPr lang="en-US" altLang="zh-CN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Under great pressure and  stressed</a:t>
            </a:r>
            <a:endParaRPr lang="zh-CN" altLang="en-US" sz="2400" dirty="0"/>
          </a:p>
          <a:p>
            <a:pPr>
              <a:lnSpc>
                <a:spcPct val="150000"/>
              </a:lnSpc>
            </a:pPr>
            <a:r>
              <a:rPr lang="en-US" altLang="zh-CN" sz="1400" i="1" dirty="0"/>
              <a:t>       (Eustace &amp; Wei, 2010)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Enormous</a:t>
            </a:r>
            <a:r>
              <a:rPr lang="zh-CN" altLang="en-US" sz="2400" dirty="0"/>
              <a:t> </a:t>
            </a:r>
            <a:r>
              <a:rPr lang="en-US" altLang="zh-CN" sz="2400" dirty="0"/>
              <a:t>workloads,</a:t>
            </a:r>
            <a:r>
              <a:rPr lang="zh-CN" altLang="en-US" sz="2400" dirty="0"/>
              <a:t> </a:t>
            </a:r>
            <a:r>
              <a:rPr lang="en-US" altLang="zh-CN" sz="2400" dirty="0"/>
              <a:t>daily</a:t>
            </a:r>
            <a:r>
              <a:rPr lang="zh-CN" altLang="en-US" sz="2400" dirty="0"/>
              <a:t> </a:t>
            </a:r>
            <a:r>
              <a:rPr lang="en-US" altLang="zh-CN" sz="2400" dirty="0"/>
              <a:t>communicating,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  and punctuality</a:t>
            </a:r>
            <a:r>
              <a:rPr lang="zh-CN" altLang="en-US" sz="2400" dirty="0"/>
              <a:t>. </a:t>
            </a:r>
            <a:r>
              <a:rPr lang="en-US" altLang="zh-CN" sz="1400" i="1" dirty="0"/>
              <a:t>(Quintanilla, 2008)</a:t>
            </a:r>
            <a:endParaRPr lang="zh-CN" altLang="en-US" sz="2400" i="1" dirty="0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0FDD6001-77FE-4844-8A90-0EB74890BDF7}"/>
              </a:ext>
            </a:extLst>
          </p:cNvPr>
          <p:cNvSpPr/>
          <p:nvPr/>
        </p:nvSpPr>
        <p:spPr>
          <a:xfrm>
            <a:off x="11018863" y="1542873"/>
            <a:ext cx="5084471" cy="3681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Pressured Perfect Mum </a:t>
            </a:r>
            <a:endParaRPr lang="en-US" altLang="zh-CN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(40-50 years old) </a:t>
            </a:r>
            <a:r>
              <a:rPr lang="en-US" altLang="zh-CN" sz="1400" i="1" dirty="0"/>
              <a:t>(Hakamies-Blomqvist, 1994)</a:t>
            </a:r>
            <a:endParaRPr lang="en-US" altLang="zh-CN" sz="2400" i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dirty="0"/>
              <a:t>With</a:t>
            </a:r>
            <a:r>
              <a:rPr lang="zh-CN" altLang="en-US" sz="2200" dirty="0"/>
              <a:t> kids </a:t>
            </a:r>
            <a:endParaRPr lang="en-US" altLang="zh-CN" sz="22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200" dirty="0"/>
              <a:t>work-family balance</a:t>
            </a:r>
            <a:r>
              <a:rPr lang="en-US" altLang="zh-CN" sz="1400" i="1" dirty="0"/>
              <a:t>(Olah &amp; Fratczak, 2013)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dirty="0"/>
              <a:t>C</a:t>
            </a:r>
            <a:r>
              <a:rPr lang="zh-CN" altLang="en-US" sz="2200" dirty="0"/>
              <a:t>are about</a:t>
            </a:r>
            <a:r>
              <a:rPr lang="en-US" altLang="zh-CN" sz="2200" dirty="0"/>
              <a:t> </a:t>
            </a:r>
            <a:r>
              <a:rPr lang="zh-CN" altLang="en-US" sz="2200" dirty="0"/>
              <a:t>education, safety</a:t>
            </a:r>
            <a:r>
              <a:rPr lang="en-US" altLang="zh-CN" sz="2200" dirty="0"/>
              <a:t> of kids</a:t>
            </a:r>
            <a:r>
              <a:rPr lang="zh-CN" altLang="en-US" sz="2200" dirty="0"/>
              <a:t> and her positive image within </a:t>
            </a:r>
            <a:r>
              <a:rPr lang="en-US" altLang="zh-CN" sz="2200" dirty="0"/>
              <a:t>the</a:t>
            </a:r>
            <a:r>
              <a:rPr lang="zh-CN" altLang="en-US" sz="2200" dirty="0"/>
              <a:t>“School mums” group </a:t>
            </a:r>
            <a:r>
              <a:rPr lang="en-US" altLang="zh-CN" sz="1400" i="1" dirty="0"/>
              <a:t>(Adame et al, 2016).</a:t>
            </a:r>
            <a:endParaRPr lang="zh-CN" altLang="en-US" sz="2200" i="1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8503608E-AB6A-2849-8237-56AA0EC138AE}"/>
              </a:ext>
            </a:extLst>
          </p:cNvPr>
          <p:cNvSpPr/>
          <p:nvPr/>
        </p:nvSpPr>
        <p:spPr>
          <a:xfrm>
            <a:off x="1910002" y="5894627"/>
            <a:ext cx="5863007" cy="391305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dirty="0"/>
              <a:t>Adventurous Senior </a:t>
            </a:r>
            <a:endParaRPr lang="en-US" altLang="zh-CN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(65+ years old)</a:t>
            </a:r>
            <a:r>
              <a:rPr lang="en-US" altLang="zh-CN" sz="1400" i="1" dirty="0"/>
              <a:t>(Hakamies-Blomqvist, 1994)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living</a:t>
            </a:r>
            <a:r>
              <a:rPr lang="zh-CN" altLang="en-US" sz="2400" dirty="0"/>
              <a:t> in rural areas </a:t>
            </a:r>
            <a:r>
              <a:rPr lang="en-US" altLang="zh-CN" sz="1400" i="1" dirty="0"/>
              <a:t>(CANSTAR, 2016)</a:t>
            </a:r>
            <a:endParaRPr lang="en-US" altLang="zh-CN" sz="1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L</a:t>
            </a:r>
            <a:r>
              <a:rPr lang="zh-CN" altLang="en-US" sz="2400" dirty="0"/>
              <a:t>ove hitting the roads </a:t>
            </a:r>
            <a:r>
              <a:rPr lang="en-US" altLang="zh-CN" sz="2400" dirty="0"/>
              <a:t>to </a:t>
            </a:r>
            <a:r>
              <a:rPr lang="zh-CN" altLang="en-US" sz="2400" dirty="0"/>
              <a:t>discover new places </a:t>
            </a:r>
            <a:r>
              <a:rPr lang="en-US" altLang="zh-CN" sz="1400" i="1" dirty="0"/>
              <a:t>(Panagiotakos et al. 2011)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S</a:t>
            </a:r>
            <a:r>
              <a:rPr lang="zh-CN" altLang="en-US" sz="2400" dirty="0"/>
              <a:t>lower reflexes, lower vision </a:t>
            </a:r>
            <a:r>
              <a:rPr lang="en-US" altLang="zh-CN" sz="2400" dirty="0"/>
              <a:t>&amp; </a:t>
            </a:r>
            <a:r>
              <a:rPr lang="zh-CN" altLang="en-US" sz="2400" dirty="0"/>
              <a:t>hearing abilities</a:t>
            </a:r>
            <a:r>
              <a:rPr lang="en-US" altLang="zh-CN" sz="2400" dirty="0"/>
              <a:t> </a:t>
            </a:r>
            <a:r>
              <a:rPr lang="en-US" altLang="zh-CN" sz="1400" i="1" dirty="0"/>
              <a:t>(Musselwhite, 2016)</a:t>
            </a:r>
            <a:endParaRPr lang="zh-CN" altLang="en-US" sz="2400" i="1" dirty="0"/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8CBF6A26-DF68-2A46-A00D-BDA14E390CD6}"/>
              </a:ext>
            </a:extLst>
          </p:cNvPr>
          <p:cNvSpPr/>
          <p:nvPr/>
        </p:nvSpPr>
        <p:spPr>
          <a:xfrm>
            <a:off x="11243359" y="5894626"/>
            <a:ext cx="6514618" cy="3913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Fast &amp; Furious</a:t>
            </a:r>
            <a:endParaRPr lang="en-US" altLang="zh-CN" sz="2400" b="1" dirty="0"/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(17-25 years old) </a:t>
            </a:r>
            <a:r>
              <a:rPr lang="en-US" altLang="zh-CN" sz="1400" i="1" dirty="0"/>
              <a:t>(Scott-Parker et al. 2012)</a:t>
            </a:r>
            <a:endParaRPr lang="en-US" altLang="zh-CN" sz="2400" i="1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L</a:t>
            </a:r>
            <a:r>
              <a:rPr lang="zh-CN" altLang="en-US" sz="2400" dirty="0"/>
              <a:t>iving in rural areas </a:t>
            </a:r>
            <a:r>
              <a:rPr lang="en-US" altLang="zh-CN" sz="1400" i="1" dirty="0"/>
              <a:t>(Young Driver Factbase, 2010)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I</a:t>
            </a:r>
            <a:r>
              <a:rPr lang="zh-CN" altLang="en-US" sz="2400" dirty="0"/>
              <a:t>mpulsive and thrill- seeking driving.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    </a:t>
            </a:r>
            <a:r>
              <a:rPr lang="en-US" altLang="zh-CN" sz="1400" i="1" dirty="0"/>
              <a:t>(Vassallo et al, 2013; The Social Issues Research Centre, 2004)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/>
              <a:t>C</a:t>
            </a:r>
            <a:r>
              <a:rPr lang="zh-CN" altLang="en-US" sz="2400" dirty="0"/>
              <a:t>are about their car, families and social status </a:t>
            </a:r>
            <a:r>
              <a:rPr lang="en-US" altLang="zh-CN" sz="1400" i="1" dirty="0"/>
              <a:t>(Boteler, 2012).</a:t>
            </a:r>
            <a:endParaRPr lang="zh-CN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489449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BD3F99A-62DD-4067-AF6E-FA9A92D54A93}"/>
              </a:ext>
            </a:extLst>
          </p:cNvPr>
          <p:cNvSpPr txBox="1"/>
          <p:nvPr/>
        </p:nvSpPr>
        <p:spPr>
          <a:xfrm>
            <a:off x="4062046" y="535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id="{5859AA62-92B3-2A4E-AC61-35685E6C40D4}"/>
              </a:ext>
            </a:extLst>
          </p:cNvPr>
          <p:cNvSpPr/>
          <p:nvPr/>
        </p:nvSpPr>
        <p:spPr>
          <a:xfrm>
            <a:off x="228188" y="2220843"/>
            <a:ext cx="7543800" cy="7775746"/>
          </a:xfrm>
          <a:prstGeom prst="rect">
            <a:avLst/>
          </a:prstGeom>
          <a:solidFill>
            <a:srgbClr val="806753">
              <a:alpha val="75000"/>
            </a:srgbClr>
          </a:solidFill>
          <a:effectLst>
            <a:softEdge rad="203200"/>
          </a:effectLst>
        </p:spPr>
        <p:txBody>
          <a:bodyPr/>
          <a:lstStyle/>
          <a:p>
            <a:endParaRPr lang="zh-CN" altLang="en-US" dirty="0"/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0B4CBD0E-3FD3-484D-8930-4222CE800118}"/>
              </a:ext>
            </a:extLst>
          </p:cNvPr>
          <p:cNvSpPr/>
          <p:nvPr/>
        </p:nvSpPr>
        <p:spPr>
          <a:xfrm>
            <a:off x="620336" y="401234"/>
            <a:ext cx="762000" cy="763847"/>
          </a:xfrm>
          <a:prstGeom prst="rect">
            <a:avLst/>
          </a:prstGeom>
          <a:solidFill>
            <a:srgbClr val="806753"/>
          </a:solidFill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0D1BD86-C33C-4E4D-8DBA-D6E18E69DA86}"/>
              </a:ext>
            </a:extLst>
          </p:cNvPr>
          <p:cNvSpPr txBox="1"/>
          <p:nvPr/>
        </p:nvSpPr>
        <p:spPr>
          <a:xfrm>
            <a:off x="639829" y="457195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kumimoji="1" lang="zh-CN" alt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C7F1674A-4AFD-B54C-BDB1-245541A7160F}"/>
              </a:ext>
            </a:extLst>
          </p:cNvPr>
          <p:cNvSpPr txBox="1"/>
          <p:nvPr/>
        </p:nvSpPr>
        <p:spPr>
          <a:xfrm>
            <a:off x="1635853" y="290411"/>
            <a:ext cx="14249400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5400" u="sng" spc="13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Behavior Problems</a:t>
            </a:r>
            <a:r>
              <a:rPr lang="en-US" altLang="zh-CN" sz="5400" u="sng" spc="13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—Target Market</a:t>
            </a:r>
            <a:endParaRPr lang="en-US" sz="5400" u="sng" spc="13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8FBD1FB-2731-E14B-BAD5-24DB88D0767C}"/>
              </a:ext>
            </a:extLst>
          </p:cNvPr>
          <p:cNvSpPr/>
          <p:nvPr/>
        </p:nvSpPr>
        <p:spPr>
          <a:xfrm>
            <a:off x="2096329" y="1454635"/>
            <a:ext cx="38075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Fast &amp; Furious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BF4AC5D-6F90-F447-A4F2-12F7C12F4B75}"/>
              </a:ext>
            </a:extLst>
          </p:cNvPr>
          <p:cNvSpPr/>
          <p:nvPr/>
        </p:nvSpPr>
        <p:spPr>
          <a:xfrm>
            <a:off x="8153400" y="2485925"/>
            <a:ext cx="9768666" cy="9936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Demographic: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altLang="zh-CN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25-45 years old </a:t>
            </a: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(Scott-Parker et al, 2012)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altLang="zh-CN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male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altLang="zh-CN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local/domestic resident</a:t>
            </a:r>
          </a:p>
          <a:p>
            <a:pPr>
              <a:lnSpc>
                <a:spcPct val="120000"/>
              </a:lnSpc>
            </a:pPr>
            <a:endParaRPr lang="en-AU" altLang="zh-CN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Geodemographic:</a:t>
            </a:r>
          </a:p>
          <a:p>
            <a:pPr marL="571500" indent="-5715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AU" altLang="zh-CN" sz="3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lives in rural areas in Australia </a:t>
            </a: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(Young Driver Factbase, 2010)</a:t>
            </a:r>
          </a:p>
          <a:p>
            <a:pPr>
              <a:lnSpc>
                <a:spcPct val="120000"/>
              </a:lnSpc>
            </a:pPr>
            <a:endParaRPr lang="en-AU" altLang="zh-CN" sz="3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Past Behavior: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Disposing plastics in marine oceans</a:t>
            </a:r>
          </a:p>
          <a:p>
            <a:pPr marL="457200" indent="-4572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burning plastic products near forests.</a:t>
            </a: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rgbClr val="7B674D"/>
              </a:solidFill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rgbClr val="7B674D"/>
              </a:solidFill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rgbClr val="7B674D"/>
              </a:solidFill>
            </a:endParaRPr>
          </a:p>
          <a:p>
            <a:pPr>
              <a:lnSpc>
                <a:spcPct val="120000"/>
              </a:lnSpc>
            </a:pPr>
            <a:endParaRPr lang="en-US" altLang="zh-CN" sz="3200" dirty="0">
              <a:solidFill>
                <a:srgbClr val="7B674D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DB8E5FC-9F37-4527-8B90-19E0288E2A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65934" y="2274441"/>
            <a:ext cx="7177866" cy="777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BD3F99A-62DD-4067-AF6E-FA9A92D54A93}"/>
              </a:ext>
            </a:extLst>
          </p:cNvPr>
          <p:cNvSpPr txBox="1"/>
          <p:nvPr/>
        </p:nvSpPr>
        <p:spPr>
          <a:xfrm>
            <a:off x="4062046" y="5351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  <p:sp>
        <p:nvSpPr>
          <p:cNvPr id="12" name="AutoShape 2">
            <a:extLst>
              <a:ext uri="{FF2B5EF4-FFF2-40B4-BE49-F238E27FC236}">
                <a16:creationId xmlns:a16="http://schemas.microsoft.com/office/drawing/2014/main" id="{5859AA62-92B3-2A4E-AC61-35685E6C40D4}"/>
              </a:ext>
            </a:extLst>
          </p:cNvPr>
          <p:cNvSpPr/>
          <p:nvPr/>
        </p:nvSpPr>
        <p:spPr>
          <a:xfrm>
            <a:off x="30060" y="2204673"/>
            <a:ext cx="6980340" cy="7794530"/>
          </a:xfrm>
          <a:prstGeom prst="rect">
            <a:avLst/>
          </a:prstGeom>
          <a:solidFill>
            <a:srgbClr val="806753">
              <a:alpha val="75000"/>
            </a:srgbClr>
          </a:solidFill>
          <a:effectLst>
            <a:softEdge rad="203200"/>
          </a:effectLst>
        </p:spPr>
        <p:txBody>
          <a:bodyPr/>
          <a:lstStyle/>
          <a:p>
            <a:endParaRPr lang="zh-CN" altLang="en-US" dirty="0"/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0B4CBD0E-3FD3-484D-8930-4222CE800118}"/>
              </a:ext>
            </a:extLst>
          </p:cNvPr>
          <p:cNvSpPr/>
          <p:nvPr/>
        </p:nvSpPr>
        <p:spPr>
          <a:xfrm>
            <a:off x="620336" y="401234"/>
            <a:ext cx="762000" cy="763847"/>
          </a:xfrm>
          <a:prstGeom prst="rect">
            <a:avLst/>
          </a:prstGeom>
          <a:solidFill>
            <a:srgbClr val="806753"/>
          </a:solidFill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0D1BD86-C33C-4E4D-8DBA-D6E18E69DA86}"/>
              </a:ext>
            </a:extLst>
          </p:cNvPr>
          <p:cNvSpPr txBox="1"/>
          <p:nvPr/>
        </p:nvSpPr>
        <p:spPr>
          <a:xfrm>
            <a:off x="639829" y="457195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kumimoji="1" lang="zh-CN" alt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5" name="TextBox 2">
            <a:extLst>
              <a:ext uri="{FF2B5EF4-FFF2-40B4-BE49-F238E27FC236}">
                <a16:creationId xmlns:a16="http://schemas.microsoft.com/office/drawing/2014/main" id="{C7F1674A-4AFD-B54C-BDB1-245541A7160F}"/>
              </a:ext>
            </a:extLst>
          </p:cNvPr>
          <p:cNvSpPr txBox="1"/>
          <p:nvPr/>
        </p:nvSpPr>
        <p:spPr>
          <a:xfrm>
            <a:off x="1635853" y="290411"/>
            <a:ext cx="14249400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5400" u="sng" spc="13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Behavior Problems</a:t>
            </a:r>
            <a:r>
              <a:rPr lang="en-US" altLang="zh-CN" sz="5400" u="sng" spc="130" dirty="0">
                <a:solidFill>
                  <a:schemeClr val="accent5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—Target Market</a:t>
            </a:r>
            <a:endParaRPr lang="en-US" sz="5400" u="sng" spc="130" dirty="0">
              <a:solidFill>
                <a:schemeClr val="accent5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8FBD1FB-2731-E14B-BAD5-24DB88D0767C}"/>
              </a:ext>
            </a:extLst>
          </p:cNvPr>
          <p:cNvSpPr/>
          <p:nvPr/>
        </p:nvSpPr>
        <p:spPr>
          <a:xfrm>
            <a:off x="1635853" y="1373676"/>
            <a:ext cx="380751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800" b="1" i="1" dirty="0">
                <a:solidFill>
                  <a:srgbClr val="7B674D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Fast &amp; Furious</a:t>
            </a: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BF4AC5D-6F90-F447-A4F2-12F7C12F4B75}"/>
              </a:ext>
            </a:extLst>
          </p:cNvPr>
          <p:cNvSpPr/>
          <p:nvPr/>
        </p:nvSpPr>
        <p:spPr>
          <a:xfrm>
            <a:off x="7101470" y="1789174"/>
            <a:ext cx="11486323" cy="891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Attitudes: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impulsive; inexperienced </a:t>
            </a: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(Vassallo et al, 2013)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thrill seeking; deliberately undertaking risky behaviors</a:t>
            </a:r>
          </a:p>
          <a:p>
            <a:pPr>
              <a:lnSpc>
                <a:spcPct val="110000"/>
              </a:lnSpc>
            </a:pP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     (The social Issues Research Centre, 2004)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Irresponsible disposal of waste</a:t>
            </a:r>
            <a:endParaRPr lang="en-AU" altLang="zh-CN" sz="20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peer pressured actions - impress and show off</a:t>
            </a:r>
            <a:r>
              <a:rPr lang="zh-CN" altLang="en-US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(NRHA, 2009)</a:t>
            </a:r>
            <a:endParaRPr lang="en-AU" altLang="zh-CN" sz="20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Lifestyle: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heavy reliance on social media/phones </a:t>
            </a: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(King, 2006)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engages in social activities </a:t>
            </a:r>
            <a:r>
              <a:rPr lang="en-AU" altLang="zh-CN" sz="2000" i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(King, 2006)</a:t>
            </a:r>
          </a:p>
          <a:p>
            <a:pPr marL="571500" indent="-5715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AU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loves visiting marine oceans</a:t>
            </a:r>
          </a:p>
          <a:p>
            <a:pPr>
              <a:lnSpc>
                <a:spcPct val="110000"/>
              </a:lnSpc>
            </a:pPr>
            <a:r>
              <a:rPr lang="en-AU" altLang="zh-CN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Interests &amp; Values: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preserve ecological communities</a:t>
            </a:r>
          </a:p>
          <a:p>
            <a:pPr marL="457200" indent="-4572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altLang="zh-CN" sz="34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high social status</a:t>
            </a:r>
            <a:endParaRPr lang="en-US" altLang="zh-CN" sz="2000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endParaRPr lang="en-US" altLang="zh-CN" sz="3200" dirty="0">
              <a:solidFill>
                <a:srgbClr val="7B674D"/>
              </a:solidFill>
            </a:endParaRPr>
          </a:p>
          <a:p>
            <a:endParaRPr lang="en-US" altLang="zh-CN" sz="3200" dirty="0">
              <a:solidFill>
                <a:srgbClr val="7B674D"/>
              </a:solidFill>
            </a:endParaRPr>
          </a:p>
          <a:p>
            <a:endParaRPr lang="en-US" altLang="zh-CN" sz="3200" dirty="0">
              <a:solidFill>
                <a:srgbClr val="7B674D"/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E398327-9693-406B-BC6A-AEC953256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52400" y="2227963"/>
            <a:ext cx="6720630" cy="777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679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B67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24" descr="图片包含 场景&#10;&#10;描述已自动生成">
            <a:extLst>
              <a:ext uri="{FF2B5EF4-FFF2-40B4-BE49-F238E27FC236}">
                <a16:creationId xmlns:a16="http://schemas.microsoft.com/office/drawing/2014/main" id="{28A21C96-F4AA-184A-A9E0-04A0CD58B0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94" y="-30301"/>
            <a:ext cx="11027905" cy="204960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AutoShape 2">
            <a:extLst>
              <a:ext uri="{FF2B5EF4-FFF2-40B4-BE49-F238E27FC236}">
                <a16:creationId xmlns:a16="http://schemas.microsoft.com/office/drawing/2014/main" id="{6322352C-73F0-4048-A844-0396A3E5061E}"/>
              </a:ext>
            </a:extLst>
          </p:cNvPr>
          <p:cNvSpPr/>
          <p:nvPr/>
        </p:nvSpPr>
        <p:spPr>
          <a:xfrm>
            <a:off x="1371600" y="1574798"/>
            <a:ext cx="7473938" cy="8254716"/>
          </a:xfrm>
          <a:prstGeom prst="rect">
            <a:avLst/>
          </a:prstGeom>
          <a:solidFill>
            <a:srgbClr val="FEF3EA"/>
          </a:solidFill>
        </p:spPr>
        <p:txBody>
          <a:bodyPr/>
          <a:lstStyle/>
          <a:p>
            <a:endParaRPr lang="zh-CN" altLang="en-US" dirty="0"/>
          </a:p>
        </p:txBody>
      </p:sp>
      <p:grpSp>
        <p:nvGrpSpPr>
          <p:cNvPr id="3" name="Group 5">
            <a:extLst>
              <a:ext uri="{FF2B5EF4-FFF2-40B4-BE49-F238E27FC236}">
                <a16:creationId xmlns:a16="http://schemas.microsoft.com/office/drawing/2014/main" id="{EBE99199-44DA-7244-A882-B3561E8ED87B}"/>
              </a:ext>
            </a:extLst>
          </p:cNvPr>
          <p:cNvGrpSpPr/>
          <p:nvPr/>
        </p:nvGrpSpPr>
        <p:grpSpPr>
          <a:xfrm>
            <a:off x="1857386" y="2019300"/>
            <a:ext cx="6502365" cy="3528739"/>
            <a:chOff x="0" y="-38100"/>
            <a:chExt cx="8669820" cy="4704985"/>
          </a:xfrm>
        </p:grpSpPr>
        <p:sp>
          <p:nvSpPr>
            <p:cNvPr id="4" name="TextBox 6">
              <a:extLst>
                <a:ext uri="{FF2B5EF4-FFF2-40B4-BE49-F238E27FC236}">
                  <a16:creationId xmlns:a16="http://schemas.microsoft.com/office/drawing/2014/main" id="{E05C4302-5E20-9840-9C9E-AE41C5012986}"/>
                </a:ext>
              </a:extLst>
            </p:cNvPr>
            <p:cNvSpPr txBox="1"/>
            <p:nvPr/>
          </p:nvSpPr>
          <p:spPr>
            <a:xfrm>
              <a:off x="0" y="-38100"/>
              <a:ext cx="8669820" cy="6477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900"/>
                </a:lnSpc>
              </a:pPr>
              <a:r>
                <a:rPr lang="en-US" sz="3000" b="1" spc="120" dirty="0">
                  <a:solidFill>
                    <a:srgbClr val="806753"/>
                  </a:solidFill>
                  <a:latin typeface="League Spartan"/>
                </a:rPr>
                <a:t>Said</a:t>
              </a:r>
            </a:p>
          </p:txBody>
        </p:sp>
        <p:sp>
          <p:nvSpPr>
            <p:cNvPr id="5" name="TextBox 7">
              <a:extLst>
                <a:ext uri="{FF2B5EF4-FFF2-40B4-BE49-F238E27FC236}">
                  <a16:creationId xmlns:a16="http://schemas.microsoft.com/office/drawing/2014/main" id="{2739D14C-5818-CB4F-AB39-84F2047D41AE}"/>
                </a:ext>
              </a:extLst>
            </p:cNvPr>
            <p:cNvSpPr txBox="1"/>
            <p:nvPr/>
          </p:nvSpPr>
          <p:spPr>
            <a:xfrm>
              <a:off x="0" y="1338795"/>
              <a:ext cx="8669820" cy="33280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285750" lvl="0" indent="-285750">
                <a:buFont typeface="Wingdings" pitchFamily="2" charset="2"/>
                <a:buChar char="q"/>
              </a:pPr>
              <a:r>
                <a:rPr lang="en-US" altLang="zh-CN" sz="2800" dirty="0">
                  <a:solidFill>
                    <a:srgbClr val="976A16"/>
                  </a:solidFill>
                  <a:cs typeface="Times New Roman" panose="02020603050405020304" pitchFamily="18" charset="0"/>
                </a:rPr>
                <a:t> I didn’t realize there was danger in disposing plastic products in the oceans.</a:t>
              </a:r>
            </a:p>
            <a:p>
              <a:pPr marL="285750" lvl="0" indent="-285750">
                <a:buFont typeface="Wingdings" pitchFamily="2" charset="2"/>
                <a:buChar char="q"/>
              </a:pPr>
              <a:r>
                <a:rPr lang="en-US" altLang="zh-CN" sz="2800" dirty="0">
                  <a:solidFill>
                    <a:srgbClr val="976A16"/>
                  </a:solidFill>
                  <a:cs typeface="Times New Roman" panose="02020603050405020304" pitchFamily="18" charset="0"/>
                </a:rPr>
                <a:t> I have no time to dispose my waste to the right place due to my tight schedule.</a:t>
              </a:r>
              <a:endParaRPr lang="en-AU" altLang="zh-CN" sz="2800" dirty="0">
                <a:solidFill>
                  <a:srgbClr val="976A16"/>
                </a:solidFill>
                <a:cs typeface="Times New Roman" panose="02020603050405020304" pitchFamily="18" charset="0"/>
              </a:endParaRPr>
            </a:p>
            <a:p>
              <a:pPr algn="ctr"/>
              <a:endParaRPr lang="en-US" altLang="zh-CN" sz="2400" dirty="0"/>
            </a:p>
            <a:p>
              <a:pPr algn="l">
                <a:lnSpc>
                  <a:spcPts val="3375"/>
                </a:lnSpc>
              </a:pPr>
              <a:endParaRPr lang="en-US" sz="2250" i="0" dirty="0">
                <a:solidFill>
                  <a:srgbClr val="3B181D"/>
                </a:solidFill>
                <a:latin typeface="Glacial Indifference"/>
              </a:endParaRPr>
            </a:p>
          </p:txBody>
        </p:sp>
        <p:sp>
          <p:nvSpPr>
            <p:cNvPr id="6" name="AutoShape 8">
              <a:extLst>
                <a:ext uri="{FF2B5EF4-FFF2-40B4-BE49-F238E27FC236}">
                  <a16:creationId xmlns:a16="http://schemas.microsoft.com/office/drawing/2014/main" id="{2E765EE6-15C5-4C4D-A75D-D6756CFA4A9D}"/>
                </a:ext>
              </a:extLst>
            </p:cNvPr>
            <p:cNvSpPr/>
            <p:nvPr/>
          </p:nvSpPr>
          <p:spPr>
            <a:xfrm>
              <a:off x="0" y="922456"/>
              <a:ext cx="8660533" cy="66700"/>
            </a:xfrm>
            <a:prstGeom prst="rect">
              <a:avLst/>
            </a:prstGeom>
            <a:solidFill>
              <a:srgbClr val="806753"/>
            </a:solidFill>
          </p:spPr>
        </p:sp>
      </p:grpSp>
      <p:sp>
        <p:nvSpPr>
          <p:cNvPr id="7" name="AutoShape 2">
            <a:extLst>
              <a:ext uri="{FF2B5EF4-FFF2-40B4-BE49-F238E27FC236}">
                <a16:creationId xmlns:a16="http://schemas.microsoft.com/office/drawing/2014/main" id="{445F20EE-1E17-B64D-B828-8C14B3FE144F}"/>
              </a:ext>
            </a:extLst>
          </p:cNvPr>
          <p:cNvSpPr/>
          <p:nvPr/>
        </p:nvSpPr>
        <p:spPr>
          <a:xfrm>
            <a:off x="9442464" y="1574797"/>
            <a:ext cx="7473938" cy="8204509"/>
          </a:xfrm>
          <a:prstGeom prst="rect">
            <a:avLst/>
          </a:prstGeom>
          <a:solidFill>
            <a:srgbClr val="FEF3EA"/>
          </a:solidFill>
        </p:spPr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80693AF0-6963-0C4E-9398-900D9DB44ED9}"/>
              </a:ext>
            </a:extLst>
          </p:cNvPr>
          <p:cNvSpPr txBox="1"/>
          <p:nvPr/>
        </p:nvSpPr>
        <p:spPr>
          <a:xfrm>
            <a:off x="2375840" y="295105"/>
            <a:ext cx="15531159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800"/>
              </a:lnSpc>
            </a:pPr>
            <a:r>
              <a:rPr lang="en-US" sz="5400" u="sng" spc="13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Empathy Map</a:t>
            </a:r>
            <a:r>
              <a:rPr lang="en-US" sz="5400" spc="13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i="1" spc="13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AU" altLang="zh-CN" sz="2400" i="1" dirty="0">
                <a:solidFill>
                  <a:srgbClr val="FF0000"/>
                </a:solidFill>
              </a:rPr>
              <a:t>Mitchell</a:t>
            </a:r>
            <a:r>
              <a:rPr lang="zh-CN" altLang="en-US" sz="2400" i="1" dirty="0">
                <a:solidFill>
                  <a:srgbClr val="FF0000"/>
                </a:solidFill>
              </a:rPr>
              <a:t> </a:t>
            </a:r>
            <a:r>
              <a:rPr lang="en-US" altLang="zh-CN" sz="2400" i="1" dirty="0">
                <a:solidFill>
                  <a:srgbClr val="FF0000"/>
                </a:solidFill>
              </a:rPr>
              <a:t>et al.</a:t>
            </a:r>
            <a:r>
              <a:rPr lang="en-US" altLang="zh-CN" sz="2400" i="1" spc="13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2010)</a:t>
            </a:r>
            <a:endParaRPr lang="en-US" sz="5400" i="1" spc="13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54253EBB-1694-E146-9BE9-D697674D941D}"/>
              </a:ext>
            </a:extLst>
          </p:cNvPr>
          <p:cNvSpPr txBox="1"/>
          <p:nvPr/>
        </p:nvSpPr>
        <p:spPr>
          <a:xfrm>
            <a:off x="1857386" y="5345954"/>
            <a:ext cx="6502365" cy="485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00"/>
              </a:lnSpc>
            </a:pPr>
            <a:r>
              <a:rPr lang="en-US" sz="3000" b="1" spc="120" dirty="0">
                <a:solidFill>
                  <a:srgbClr val="806753"/>
                </a:solidFill>
                <a:latin typeface="League Spartan"/>
              </a:rPr>
              <a:t>Felt</a:t>
            </a:r>
          </a:p>
        </p:txBody>
      </p:sp>
      <p:sp>
        <p:nvSpPr>
          <p:cNvPr id="14" name="AutoShape 8">
            <a:extLst>
              <a:ext uri="{FF2B5EF4-FFF2-40B4-BE49-F238E27FC236}">
                <a16:creationId xmlns:a16="http://schemas.microsoft.com/office/drawing/2014/main" id="{077B96A3-E07B-F045-9B0A-A39D3E8A7A12}"/>
              </a:ext>
            </a:extLst>
          </p:cNvPr>
          <p:cNvSpPr/>
          <p:nvPr/>
        </p:nvSpPr>
        <p:spPr>
          <a:xfrm>
            <a:off x="1864351" y="5830290"/>
            <a:ext cx="6495400" cy="50025"/>
          </a:xfrm>
          <a:prstGeom prst="rect">
            <a:avLst/>
          </a:prstGeom>
          <a:solidFill>
            <a:srgbClr val="806753"/>
          </a:solidFill>
        </p:spPr>
      </p:sp>
      <p:sp>
        <p:nvSpPr>
          <p:cNvPr id="15" name="AutoShape 8">
            <a:extLst>
              <a:ext uri="{FF2B5EF4-FFF2-40B4-BE49-F238E27FC236}">
                <a16:creationId xmlns:a16="http://schemas.microsoft.com/office/drawing/2014/main" id="{2E765EE6-15C5-4C4D-A75D-D6756CFA4A9D}"/>
              </a:ext>
            </a:extLst>
          </p:cNvPr>
          <p:cNvSpPr/>
          <p:nvPr/>
        </p:nvSpPr>
        <p:spPr>
          <a:xfrm>
            <a:off x="10134600" y="2714704"/>
            <a:ext cx="6495400" cy="50025"/>
          </a:xfrm>
          <a:prstGeom prst="rect">
            <a:avLst/>
          </a:prstGeom>
          <a:solidFill>
            <a:srgbClr val="806753"/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16" name="AutoShape 8">
            <a:extLst>
              <a:ext uri="{FF2B5EF4-FFF2-40B4-BE49-F238E27FC236}">
                <a16:creationId xmlns:a16="http://schemas.microsoft.com/office/drawing/2014/main" id="{2E765EE6-15C5-4C4D-A75D-D6756CFA4A9D}"/>
              </a:ext>
            </a:extLst>
          </p:cNvPr>
          <p:cNvSpPr/>
          <p:nvPr/>
        </p:nvSpPr>
        <p:spPr>
          <a:xfrm>
            <a:off x="10147427" y="5830289"/>
            <a:ext cx="6495400" cy="50025"/>
          </a:xfrm>
          <a:prstGeom prst="rect">
            <a:avLst/>
          </a:prstGeom>
          <a:solidFill>
            <a:srgbClr val="806753"/>
          </a:solidFill>
        </p:spPr>
        <p:txBody>
          <a:bodyPr/>
          <a:lstStyle/>
          <a:p>
            <a:endParaRPr lang="zh-CN" altLang="en-US"/>
          </a:p>
        </p:txBody>
      </p:sp>
      <p:sp>
        <p:nvSpPr>
          <p:cNvPr id="17" name="TextBox 7">
            <a:extLst>
              <a:ext uri="{FF2B5EF4-FFF2-40B4-BE49-F238E27FC236}">
                <a16:creationId xmlns:a16="http://schemas.microsoft.com/office/drawing/2014/main" id="{8781127C-3981-984C-9CC2-9F85FFCAD5FB}"/>
              </a:ext>
            </a:extLst>
          </p:cNvPr>
          <p:cNvSpPr txBox="1"/>
          <p:nvPr/>
        </p:nvSpPr>
        <p:spPr>
          <a:xfrm>
            <a:off x="1850421" y="6536313"/>
            <a:ext cx="6502365" cy="7725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endParaRPr lang="en-US" altLang="zh-CN" sz="2400" dirty="0"/>
          </a:p>
          <a:p>
            <a:pPr algn="l">
              <a:lnSpc>
                <a:spcPts val="3375"/>
              </a:lnSpc>
            </a:pPr>
            <a:endParaRPr lang="en-US" sz="2250" i="0" dirty="0">
              <a:solidFill>
                <a:srgbClr val="3B181D"/>
              </a:solidFill>
              <a:latin typeface="Glacial Indifference"/>
            </a:endParaRPr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CF81369A-67AD-EA4F-BE22-CA96B5B695B7}"/>
              </a:ext>
            </a:extLst>
          </p:cNvPr>
          <p:cNvSpPr txBox="1"/>
          <p:nvPr/>
        </p:nvSpPr>
        <p:spPr>
          <a:xfrm>
            <a:off x="1850420" y="5884793"/>
            <a:ext cx="6502365" cy="2247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3200" dirty="0">
                <a:solidFill>
                  <a:srgbClr val="976A16"/>
                </a:solidFill>
                <a:cs typeface="Times New Roman" panose="02020603050405020304" pitchFamily="18" charset="0"/>
              </a:rPr>
              <a:t> I can dispose my plastic waste to oceans to safe time</a:t>
            </a:r>
            <a:endParaRPr lang="en-US" altLang="zh-CN" sz="2800" dirty="0">
              <a:solidFill>
                <a:srgbClr val="976A16"/>
              </a:solidFill>
              <a:cs typeface="Times New Roman" panose="02020603050405020304" pitchFamily="18" charset="0"/>
            </a:endParaRPr>
          </a:p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2800" dirty="0">
                <a:solidFill>
                  <a:srgbClr val="976A16"/>
                </a:solidFill>
                <a:cs typeface="Times New Roman" panose="02020603050405020304" pitchFamily="18" charset="0"/>
              </a:rPr>
              <a:t> I can burn my plastic waste anywhere</a:t>
            </a:r>
          </a:p>
          <a:p>
            <a:pPr lvl="0"/>
            <a:endParaRPr lang="en-US" altLang="zh-CN" sz="2800" dirty="0">
              <a:solidFill>
                <a:srgbClr val="976A16"/>
              </a:solidFill>
            </a:endParaRPr>
          </a:p>
          <a:p>
            <a:pPr algn="l">
              <a:lnSpc>
                <a:spcPts val="3375"/>
              </a:lnSpc>
            </a:pPr>
            <a:endParaRPr lang="en-US" sz="2400" i="0" dirty="0">
              <a:solidFill>
                <a:srgbClr val="976A16"/>
              </a:solidFill>
            </a:endParaRPr>
          </a:p>
        </p:txBody>
      </p:sp>
      <p:sp>
        <p:nvSpPr>
          <p:cNvPr id="20" name="TextBox 6">
            <a:extLst>
              <a:ext uri="{FF2B5EF4-FFF2-40B4-BE49-F238E27FC236}">
                <a16:creationId xmlns:a16="http://schemas.microsoft.com/office/drawing/2014/main" id="{5553A1D5-3470-D948-B6C2-1075D9852A98}"/>
              </a:ext>
            </a:extLst>
          </p:cNvPr>
          <p:cNvSpPr txBox="1"/>
          <p:nvPr/>
        </p:nvSpPr>
        <p:spPr>
          <a:xfrm>
            <a:off x="10140462" y="2013640"/>
            <a:ext cx="6502365" cy="485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00"/>
              </a:lnSpc>
            </a:pPr>
            <a:r>
              <a:rPr lang="en-US" sz="3000" b="1" spc="120" dirty="0">
                <a:solidFill>
                  <a:srgbClr val="806753"/>
                </a:solidFill>
                <a:latin typeface="League Spartan"/>
              </a:rPr>
              <a:t>Did</a:t>
            </a:r>
          </a:p>
        </p:txBody>
      </p:sp>
      <p:sp>
        <p:nvSpPr>
          <p:cNvPr id="21" name="TextBox 7">
            <a:extLst>
              <a:ext uri="{FF2B5EF4-FFF2-40B4-BE49-F238E27FC236}">
                <a16:creationId xmlns:a16="http://schemas.microsoft.com/office/drawing/2014/main" id="{64FD13F7-3AC2-1E49-B40C-C33F23D6727F}"/>
              </a:ext>
            </a:extLst>
          </p:cNvPr>
          <p:cNvSpPr txBox="1"/>
          <p:nvPr/>
        </p:nvSpPr>
        <p:spPr>
          <a:xfrm>
            <a:off x="10127635" y="3051970"/>
            <a:ext cx="6502365" cy="1754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3200" dirty="0">
                <a:solidFill>
                  <a:srgbClr val="976A16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976A16"/>
                </a:solidFill>
                <a:cs typeface="Times New Roman" panose="02020603050405020304" pitchFamily="18" charset="0"/>
              </a:rPr>
              <a:t>Through my plastic water bottles and plastic papers in oceans after use. 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2800" dirty="0">
                <a:solidFill>
                  <a:srgbClr val="976A16"/>
                </a:solidFill>
                <a:cs typeface="Times New Roman" panose="02020603050405020304" pitchFamily="18" charset="0"/>
              </a:rPr>
              <a:t>  Burn my waste near marine oceans</a:t>
            </a:r>
            <a:endParaRPr lang="en-US" altLang="zh-CN" sz="2800" dirty="0">
              <a:solidFill>
                <a:srgbClr val="976A16"/>
              </a:solidFill>
            </a:endParaRPr>
          </a:p>
          <a:p>
            <a:pPr algn="l">
              <a:lnSpc>
                <a:spcPts val="3375"/>
              </a:lnSpc>
            </a:pPr>
            <a:endParaRPr lang="en-US" sz="2400" i="0" dirty="0">
              <a:solidFill>
                <a:srgbClr val="976A16"/>
              </a:solidFill>
            </a:endParaRPr>
          </a:p>
        </p:txBody>
      </p:sp>
      <p:sp>
        <p:nvSpPr>
          <p:cNvPr id="23" name="TextBox 6">
            <a:extLst>
              <a:ext uri="{FF2B5EF4-FFF2-40B4-BE49-F238E27FC236}">
                <a16:creationId xmlns:a16="http://schemas.microsoft.com/office/drawing/2014/main" id="{8EE2C380-0DAB-3245-A9DA-31EB0E7C9C66}"/>
              </a:ext>
            </a:extLst>
          </p:cNvPr>
          <p:cNvSpPr txBox="1"/>
          <p:nvPr/>
        </p:nvSpPr>
        <p:spPr>
          <a:xfrm>
            <a:off x="10122877" y="5344514"/>
            <a:ext cx="6502365" cy="485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00"/>
              </a:lnSpc>
            </a:pPr>
            <a:r>
              <a:rPr lang="en-US" sz="3000" b="1" spc="120" dirty="0">
                <a:solidFill>
                  <a:srgbClr val="806753"/>
                </a:solidFill>
                <a:latin typeface="League Spartan"/>
              </a:rPr>
              <a:t>Thought</a:t>
            </a:r>
          </a:p>
        </p:txBody>
      </p:sp>
      <p:sp>
        <p:nvSpPr>
          <p:cNvPr id="24" name="TextBox 7">
            <a:extLst>
              <a:ext uri="{FF2B5EF4-FFF2-40B4-BE49-F238E27FC236}">
                <a16:creationId xmlns:a16="http://schemas.microsoft.com/office/drawing/2014/main" id="{2FBCE73A-480C-AF48-A21D-25651F432C2B}"/>
              </a:ext>
            </a:extLst>
          </p:cNvPr>
          <p:cNvSpPr txBox="1"/>
          <p:nvPr/>
        </p:nvSpPr>
        <p:spPr>
          <a:xfrm>
            <a:off x="10122876" y="5925487"/>
            <a:ext cx="6502365" cy="22775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3600" dirty="0">
                <a:solidFill>
                  <a:srgbClr val="976A16"/>
                </a:solidFill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976A16"/>
                </a:solidFill>
                <a:cs typeface="Times New Roman" panose="02020603050405020304" pitchFamily="18" charset="0"/>
              </a:rPr>
              <a:t>I feel better when I have no plastic waste in my car, so I can through the plastics anywhere after use.</a:t>
            </a:r>
          </a:p>
          <a:p>
            <a:pPr marL="285750" lvl="0" indent="-285750">
              <a:buFont typeface="Wingdings" pitchFamily="2" charset="2"/>
              <a:buChar char="q"/>
            </a:pPr>
            <a:r>
              <a:rPr lang="en-US" altLang="zh-CN" sz="2800" dirty="0">
                <a:solidFill>
                  <a:srgbClr val="976A16"/>
                </a:solidFill>
                <a:cs typeface="Times New Roman" panose="02020603050405020304" pitchFamily="18" charset="0"/>
              </a:rPr>
              <a:t>  I felt better burning my plastic waste near marine oceans</a:t>
            </a:r>
          </a:p>
        </p:txBody>
      </p:sp>
      <p:sp>
        <p:nvSpPr>
          <p:cNvPr id="27" name="AutoShape 6">
            <a:extLst>
              <a:ext uri="{FF2B5EF4-FFF2-40B4-BE49-F238E27FC236}">
                <a16:creationId xmlns:a16="http://schemas.microsoft.com/office/drawing/2014/main" id="{CFF652B4-E803-5D49-BDEF-64E783B39658}"/>
              </a:ext>
            </a:extLst>
          </p:cNvPr>
          <p:cNvSpPr/>
          <p:nvPr/>
        </p:nvSpPr>
        <p:spPr>
          <a:xfrm>
            <a:off x="1371598" y="422275"/>
            <a:ext cx="762000" cy="763847"/>
          </a:xfrm>
          <a:prstGeom prst="rect">
            <a:avLst/>
          </a:prstGeom>
          <a:solidFill>
            <a:srgbClr val="F9EFEB"/>
          </a:solidFill>
        </p:spPr>
        <p:txBody>
          <a:bodyPr/>
          <a:lstStyle/>
          <a:p>
            <a:endParaRPr lang="zh-CN" altLang="en-US" dirty="0">
              <a:solidFill>
                <a:srgbClr val="F9EFEB"/>
              </a:solidFill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14D5CAA8-8E01-484E-977D-BD9C3278779B}"/>
              </a:ext>
            </a:extLst>
          </p:cNvPr>
          <p:cNvSpPr txBox="1"/>
          <p:nvPr/>
        </p:nvSpPr>
        <p:spPr>
          <a:xfrm>
            <a:off x="1469420" y="503401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rgbClr val="7B674D"/>
                </a:solidFill>
              </a:rPr>
              <a:t>3</a:t>
            </a:r>
            <a:endParaRPr kumimoji="1" lang="zh-CN" altLang="en-US" sz="2800" dirty="0">
              <a:solidFill>
                <a:srgbClr val="7B67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228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6">
            <a:extLst>
              <a:ext uri="{FF2B5EF4-FFF2-40B4-BE49-F238E27FC236}">
                <a16:creationId xmlns:a16="http://schemas.microsoft.com/office/drawing/2014/main" id="{B93EADD6-637F-9948-943F-903E8A887101}"/>
              </a:ext>
            </a:extLst>
          </p:cNvPr>
          <p:cNvSpPr/>
          <p:nvPr/>
        </p:nvSpPr>
        <p:spPr>
          <a:xfrm>
            <a:off x="914400" y="401234"/>
            <a:ext cx="762000" cy="763847"/>
          </a:xfrm>
          <a:prstGeom prst="rect">
            <a:avLst/>
          </a:prstGeom>
          <a:solidFill>
            <a:srgbClr val="806753"/>
          </a:solidFill>
        </p:spPr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57D56207-BFC5-7841-B79A-33676F303339}"/>
              </a:ext>
            </a:extLst>
          </p:cNvPr>
          <p:cNvSpPr txBox="1"/>
          <p:nvPr/>
        </p:nvSpPr>
        <p:spPr>
          <a:xfrm>
            <a:off x="1905000" y="264853"/>
            <a:ext cx="14249400" cy="9330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5400" u="sng" spc="130" dirty="0">
                <a:solidFill>
                  <a:srgbClr val="8067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Behavior Change Objectives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74C5940-42E5-6641-9C49-C7E43BB4F7A6}"/>
              </a:ext>
            </a:extLst>
          </p:cNvPr>
          <p:cNvSpPr txBox="1"/>
          <p:nvPr/>
        </p:nvSpPr>
        <p:spPr>
          <a:xfrm>
            <a:off x="933893" y="457195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0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kumimoji="1" lang="zh-CN" altLang="en-US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7" name="图示 6">
            <a:extLst>
              <a:ext uri="{FF2B5EF4-FFF2-40B4-BE49-F238E27FC236}">
                <a16:creationId xmlns:a16="http://schemas.microsoft.com/office/drawing/2014/main" id="{DD669D84-3F95-7146-93BA-8AE34300F8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19854888"/>
              </p:ext>
            </p:extLst>
          </p:nvPr>
        </p:nvGraphicFramePr>
        <p:xfrm>
          <a:off x="-289170" y="1430480"/>
          <a:ext cx="18577170" cy="1017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516F3828-7453-B845-8A08-FD67CCD8404F}"/>
              </a:ext>
            </a:extLst>
          </p:cNvPr>
          <p:cNvSpPr txBox="1"/>
          <p:nvPr/>
        </p:nvSpPr>
        <p:spPr>
          <a:xfrm>
            <a:off x="13030200" y="7055346"/>
            <a:ext cx="57912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400" b="1" i="1" dirty="0">
                <a:solidFill>
                  <a:srgbClr val="C00000"/>
                </a:solidFill>
              </a:rPr>
              <a:t>Aim</a:t>
            </a:r>
          </a:p>
          <a:p>
            <a:r>
              <a:rPr kumimoji="1" lang="en-US" altLang="zh-CN" sz="4400" b="1" i="1" dirty="0">
                <a:solidFill>
                  <a:srgbClr val="C00000"/>
                </a:solidFill>
              </a:rPr>
              <a:t>Start increasing the recycling rate of plastic waste</a:t>
            </a:r>
            <a:endParaRPr kumimoji="1" lang="en-US" altLang="zh-CN" sz="3600" b="1" dirty="0">
              <a:solidFill>
                <a:srgbClr val="C00000"/>
              </a:solidFill>
            </a:endParaRPr>
          </a:p>
          <a:p>
            <a:endParaRPr kumimoji="1" lang="en-US" altLang="zh-CN" sz="3600" b="1" dirty="0">
              <a:solidFill>
                <a:srgbClr val="C00000"/>
              </a:solidFill>
            </a:endParaRPr>
          </a:p>
          <a:p>
            <a:endParaRPr kumimoji="1" lang="zh-CN" altLang="en-US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014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EDEE7857-E71B-8C4B-B0B8-081BCBE35648}"/>
              </a:ext>
            </a:extLst>
          </p:cNvPr>
          <p:cNvSpPr/>
          <p:nvPr/>
        </p:nvSpPr>
        <p:spPr>
          <a:xfrm>
            <a:off x="457200" y="190500"/>
            <a:ext cx="516885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1" i="0" u="none" strike="noStrike" kern="1200" cap="none" spc="50" normalizeH="0" baseline="0" noProof="0" dirty="0">
                <a:ln w="0"/>
                <a:solidFill>
                  <a:srgbClr val="7B674D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Reference List</a:t>
            </a:r>
            <a:endParaRPr kumimoji="0" lang="zh-CN" altLang="en-US" sz="6600" b="1" i="0" u="none" strike="noStrike" kern="1200" cap="none" spc="50" normalizeH="0" baseline="0" noProof="0" dirty="0">
              <a:ln w="0"/>
              <a:solidFill>
                <a:srgbClr val="7B674D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DFA30BD-3DFF-7748-B842-4A1124E0411A}"/>
              </a:ext>
            </a:extLst>
          </p:cNvPr>
          <p:cNvSpPr/>
          <p:nvPr/>
        </p:nvSpPr>
        <p:spPr>
          <a:xfrm>
            <a:off x="686814" y="1104900"/>
            <a:ext cx="17373600" cy="1569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indent="-457200" defTabSz="914400">
              <a:defRPr/>
            </a:pPr>
            <a:r>
              <a:rPr lang="en-US" sz="2400" dirty="0"/>
              <a:t>Geyer, R., Jambeck, J. R., &amp; Law, K. L. (2017). Production, use, and fate of all plastics ever made. </a:t>
            </a:r>
            <a:r>
              <a:rPr lang="en-US" sz="2400" i="1" dirty="0"/>
              <a:t>Science advances</a:t>
            </a:r>
            <a:r>
              <a:rPr lang="en-US" sz="2400" dirty="0"/>
              <a:t>, </a:t>
            </a:r>
            <a:r>
              <a:rPr lang="en-US" sz="2400" i="1" dirty="0"/>
              <a:t>3</a:t>
            </a:r>
            <a:r>
              <a:rPr lang="en-US" sz="2400" dirty="0"/>
              <a:t>(7), e1700782.</a:t>
            </a:r>
          </a:p>
          <a:p>
            <a:pPr indent="-457200" defTabSz="914400">
              <a:defRPr/>
            </a:pPr>
            <a:endParaRPr lang="en-US" sz="2400" dirty="0"/>
          </a:p>
          <a:p>
            <a:pPr indent="-457200" defTabSz="914400">
              <a:defRPr/>
            </a:pPr>
            <a:r>
              <a:rPr lang="en-US" sz="2400" dirty="0"/>
              <a:t>Hammer, J., Kraak, M. H., &amp; Parsons, J. R. (2012). Plastics in the marine environment: the dark side of a modern gift. </a:t>
            </a:r>
            <a:r>
              <a:rPr lang="en-US" sz="2400" i="1" dirty="0"/>
              <a:t>Reviews of environmental contamination and toxicology</a:t>
            </a:r>
            <a:r>
              <a:rPr lang="en-US" sz="2400" dirty="0"/>
              <a:t>, 1-44.</a:t>
            </a:r>
          </a:p>
          <a:p>
            <a:pPr indent="-457200" defTabSz="914400">
              <a:defRPr/>
            </a:pPr>
            <a:endParaRPr lang="en-US" sz="2400" dirty="0"/>
          </a:p>
          <a:p>
            <a:pPr indent="-457200" defTabSz="914400">
              <a:defRPr/>
            </a:pPr>
            <a:r>
              <a:rPr lang="en-US" sz="2400" dirty="0"/>
              <a:t>Dauvergne, P. (2018). The power of environmental norms: marine plastic pollution and the politics of microbeads. </a:t>
            </a:r>
            <a:r>
              <a:rPr lang="en-US" sz="2400" i="1" dirty="0"/>
              <a:t>Environmental Politics</a:t>
            </a:r>
            <a:r>
              <a:rPr lang="en-US" sz="2400" dirty="0"/>
              <a:t>, </a:t>
            </a:r>
            <a:r>
              <a:rPr lang="en-US" sz="2400" i="1" dirty="0"/>
              <a:t>27</a:t>
            </a:r>
            <a:r>
              <a:rPr lang="en-US" sz="2400" dirty="0"/>
              <a:t>(4), 579-597.</a:t>
            </a:r>
          </a:p>
          <a:p>
            <a:pPr marL="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indent="-457200" defTabSz="914400">
              <a:defRPr/>
            </a:pPr>
            <a:r>
              <a:rPr lang="en-US" sz="2400" dirty="0"/>
              <a:t>Vince, J., &amp; Hardesty, B. D. (2017). Plastic pollution challenges in marine and coastal environments: from local to global governance. </a:t>
            </a:r>
            <a:r>
              <a:rPr lang="en-US" sz="2400" i="1" dirty="0"/>
              <a:t>Restoration Ecology</a:t>
            </a:r>
            <a:r>
              <a:rPr lang="en-US" sz="2400" dirty="0"/>
              <a:t>, </a:t>
            </a:r>
            <a:r>
              <a:rPr lang="en-US" sz="2400" i="1" dirty="0"/>
              <a:t>25</a:t>
            </a:r>
            <a:r>
              <a:rPr lang="en-US" sz="2400" dirty="0"/>
              <a:t>(1), 123-128.</a:t>
            </a:r>
          </a:p>
          <a:p>
            <a:pPr indent="-457200" defTabSz="914400">
              <a:defRPr/>
            </a:pPr>
            <a:endParaRPr lang="en-US" sz="2400" dirty="0"/>
          </a:p>
          <a:p>
            <a:pPr indent="-457200" defTabSz="914400">
              <a:defRPr/>
            </a:pPr>
            <a:r>
              <a:rPr lang="en-US" sz="2400" dirty="0"/>
              <a:t>Comăniță, E. D., Hlihor, R. M., Ghinea, C., &amp; Gavrilescu, M. (2016). OCCURRENCE OF PLASTIC WASTE IN THE ENVIRONMENT: ECOLOGICAL AND HEALTH RISKS. </a:t>
            </a:r>
            <a:r>
              <a:rPr lang="en-US" sz="2400" i="1" dirty="0"/>
              <a:t>Environmental Engineering &amp; Management Journal (EEMJ)</a:t>
            </a:r>
            <a:r>
              <a:rPr lang="en-US" sz="2400" dirty="0"/>
              <a:t>, </a:t>
            </a:r>
            <a:r>
              <a:rPr lang="en-US" sz="2400" i="1" dirty="0"/>
              <a:t>15</a:t>
            </a:r>
            <a:r>
              <a:rPr lang="en-US" sz="2400" dirty="0"/>
              <a:t>(3).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NewRomanPSMT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NewRomanPSMT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en-AU" altLang="zh-C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NewRomanPSMT"/>
                <a:ea typeface="宋体" panose="02010600030101010101" pitchFamily="2" charset="-122"/>
                <a:cs typeface="+mn-cs"/>
              </a:rPr>
            </a:br>
            <a:endParaRPr kumimoji="0" lang="en-AU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045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1318</Words>
  <Application>Microsoft Office PowerPoint</Application>
  <PresentationFormat>Custom</PresentationFormat>
  <Paragraphs>172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2" baseType="lpstr">
      <vt:lpstr>DengXian</vt:lpstr>
      <vt:lpstr>宋体</vt:lpstr>
      <vt:lpstr>华文新魏</vt:lpstr>
      <vt:lpstr>Arial</vt:lpstr>
      <vt:lpstr>Calibri</vt:lpstr>
      <vt:lpstr>Glacial Indifference</vt:lpstr>
      <vt:lpstr>League Spartan</vt:lpstr>
      <vt:lpstr>Times New Roman</vt:lpstr>
      <vt:lpstr>TimesNewRomanPSMT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change solution</dc:title>
  <dc:creator>34285</dc:creator>
  <cp:lastModifiedBy>user</cp:lastModifiedBy>
  <cp:revision>100</cp:revision>
  <dcterms:created xsi:type="dcterms:W3CDTF">2006-08-16T00:00:00Z</dcterms:created>
  <dcterms:modified xsi:type="dcterms:W3CDTF">2021-05-21T04:59:49Z</dcterms:modified>
  <dc:identifier>DADa2VtjisE</dc:identifier>
</cp:coreProperties>
</file>